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64" r:id="rId2"/>
    <p:sldId id="463" r:id="rId3"/>
    <p:sldId id="464" r:id="rId4"/>
    <p:sldId id="383" r:id="rId5"/>
    <p:sldId id="334" r:id="rId6"/>
    <p:sldId id="335" r:id="rId7"/>
    <p:sldId id="336" r:id="rId8"/>
    <p:sldId id="337" r:id="rId9"/>
    <p:sldId id="339" r:id="rId10"/>
    <p:sldId id="340" r:id="rId11"/>
    <p:sldId id="381" r:id="rId12"/>
    <p:sldId id="342" r:id="rId13"/>
    <p:sldId id="382" r:id="rId14"/>
    <p:sldId id="345" r:id="rId15"/>
    <p:sldId id="359" r:id="rId16"/>
    <p:sldId id="350" r:id="rId17"/>
    <p:sldId id="414" r:id="rId18"/>
    <p:sldId id="451" r:id="rId19"/>
    <p:sldId id="442" r:id="rId20"/>
    <p:sldId id="443" r:id="rId21"/>
    <p:sldId id="384" r:id="rId22"/>
    <p:sldId id="351" r:id="rId23"/>
    <p:sldId id="417" r:id="rId24"/>
    <p:sldId id="360" r:id="rId25"/>
    <p:sldId id="315" r:id="rId26"/>
    <p:sldId id="446" r:id="rId27"/>
    <p:sldId id="447" r:id="rId28"/>
    <p:sldId id="448" r:id="rId29"/>
    <p:sldId id="449" r:id="rId30"/>
    <p:sldId id="450" r:id="rId31"/>
    <p:sldId id="453" r:id="rId32"/>
    <p:sldId id="454" r:id="rId33"/>
    <p:sldId id="306" r:id="rId34"/>
    <p:sldId id="437" r:id="rId35"/>
    <p:sldId id="318" r:id="rId36"/>
    <p:sldId id="319" r:id="rId37"/>
    <p:sldId id="321" r:id="rId38"/>
    <p:sldId id="322" r:id="rId39"/>
    <p:sldId id="323" r:id="rId40"/>
    <p:sldId id="452" r:id="rId41"/>
    <p:sldId id="455" r:id="rId42"/>
    <p:sldId id="456" r:id="rId43"/>
    <p:sldId id="458" r:id="rId44"/>
    <p:sldId id="459" r:id="rId45"/>
    <p:sldId id="460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8" r:id="rId56"/>
    <p:sldId id="440" r:id="rId57"/>
    <p:sldId id="441" r:id="rId58"/>
    <p:sldId id="372" r:id="rId59"/>
    <p:sldId id="393" r:id="rId60"/>
    <p:sldId id="394" r:id="rId61"/>
    <p:sldId id="395" r:id="rId62"/>
    <p:sldId id="373" r:id="rId63"/>
    <p:sldId id="374" r:id="rId64"/>
    <p:sldId id="375" r:id="rId65"/>
    <p:sldId id="368" r:id="rId66"/>
    <p:sldId id="369" r:id="rId67"/>
    <p:sldId id="378" r:id="rId68"/>
    <p:sldId id="398" r:id="rId69"/>
    <p:sldId id="399" r:id="rId70"/>
    <p:sldId id="400" r:id="rId71"/>
    <p:sldId id="401" r:id="rId72"/>
    <p:sldId id="396" r:id="rId73"/>
    <p:sldId id="387" r:id="rId74"/>
    <p:sldId id="402" r:id="rId75"/>
    <p:sldId id="388" r:id="rId76"/>
    <p:sldId id="389" r:id="rId77"/>
    <p:sldId id="390" r:id="rId78"/>
    <p:sldId id="391" r:id="rId79"/>
    <p:sldId id="392" r:id="rId80"/>
    <p:sldId id="445" r:id="rId8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00"/>
    <a:srgbClr val="FFFFFF"/>
    <a:srgbClr val="FEE4CE"/>
    <a:srgbClr val="FFFF99"/>
    <a:srgbClr val="F1ABA9"/>
    <a:srgbClr val="FA5050"/>
    <a:srgbClr val="FB5F5F"/>
    <a:srgbClr val="E9ECF3"/>
    <a:srgbClr val="97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4" autoAdjust="0"/>
    <p:restoredTop sz="93633" autoAdjust="0"/>
  </p:normalViewPr>
  <p:slideViewPr>
    <p:cSldViewPr snapToGrid="0">
      <p:cViewPr varScale="1">
        <p:scale>
          <a:sx n="63" d="100"/>
          <a:sy n="63" d="100"/>
        </p:scale>
        <p:origin x="165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12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93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233530-C35D-4D4E-97D0-CB9F6BA2E426}" type="slidenum">
              <a:rPr lang="en-US"/>
              <a:pPr/>
              <a:t>13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14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9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C1CDA-8BDF-4DEE-956F-C0AD4E9CCC94}" type="slidenum">
              <a:rPr lang="en-US"/>
              <a:pPr/>
              <a:t>15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82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16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30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17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82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21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11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22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88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0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05750-6D60-4B3D-953E-95BDAD8B6AE2}" type="slidenum">
              <a:rPr lang="en-US"/>
              <a:pPr/>
              <a:t>24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3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C6B40-AEF7-44E8-B2A3-3C2DD50B483A}" type="slidenum">
              <a:rPr lang="en-US"/>
              <a:pPr/>
              <a:t>4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86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1C888-F967-4CBA-875E-85A1D68F6AF0}" type="slidenum">
              <a:rPr lang="en-US"/>
              <a:pPr/>
              <a:t>25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47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97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32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2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33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93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34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35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43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36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30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37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85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38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3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39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7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81D912-513D-4B1E-ACCE-703A30015962}" type="slidenum">
              <a:rPr lang="en-US"/>
              <a:pPr/>
              <a:t>5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42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40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47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41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4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42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6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43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86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44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53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45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00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012A-8F1E-479F-9A8A-103C9F498914}" type="slidenum">
              <a:rPr lang="en-US"/>
              <a:pPr/>
              <a:t>56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724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C8BFD-945F-40E0-91BB-97F039F29B24}" type="slidenum">
              <a:rPr lang="en-US"/>
              <a:pPr/>
              <a:t>57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59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75BB-72E2-49B6-A655-9762911F13F9}" type="slidenum">
              <a:rPr lang="en-US"/>
              <a:pPr/>
              <a:t>58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93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59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86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4210B-EB79-499D-A22B-4A3848D83DE3}" type="slidenum">
              <a:rPr lang="en-US"/>
              <a:pPr/>
              <a:t>6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4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60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25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61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45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62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352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63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00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64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94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65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835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66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65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67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3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68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81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69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1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5192-CA54-4149-8C24-23D0602FB2F0}" type="slidenum">
              <a:rPr lang="en-US"/>
              <a:pPr/>
              <a:t>7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71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70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81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71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33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72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30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73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13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74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9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75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202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76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973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77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85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78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25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79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0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C4232D-A561-4A80-A710-CF442C976068}" type="slidenum">
              <a:rPr lang="en-US"/>
              <a:pPr/>
              <a:t>8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848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BDC48D-E657-48AE-A1D1-7E13BCAAF1B2}" type="slidenum">
              <a:rPr lang="en-US"/>
              <a:pPr/>
              <a:t>80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1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9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42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438401-42D4-4E40-A1C4-2136C56FB5B4}" type="slidenum">
              <a:rPr lang="en-US"/>
              <a:pPr/>
              <a:t>10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6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11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-12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Lecture #2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990600"/>
            <a:ext cx="8153400" cy="288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Constructors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Destructors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Class Composition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Composition with Initializer Lists</a:t>
            </a:r>
          </a:p>
          <a:p>
            <a:pPr marL="342900" lvl="1" indent="-342900">
              <a:lnSpc>
                <a:spcPct val="90000"/>
              </a:lnSpc>
              <a:buFontTx/>
              <a:buChar char="•"/>
            </a:pPr>
            <a:r>
              <a:rPr lang="en-US" sz="2400" dirty="0"/>
              <a:t>Learning how to use the VC </a:t>
            </a:r>
            <a:r>
              <a:rPr lang="en-US" sz="2400" dirty="0" smtClean="0"/>
              <a:t>debugger</a:t>
            </a:r>
            <a:br>
              <a:rPr lang="en-US" sz="2400" dirty="0" smtClean="0"/>
            </a:b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6600CC"/>
                </a:solidFill>
              </a:rPr>
              <a:t>For on-your-own study: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6600CC"/>
                </a:solidFill>
              </a:rPr>
              <a:t>A </a:t>
            </a:r>
            <a:r>
              <a:rPr lang="en-US" sz="2400" dirty="0">
                <a:solidFill>
                  <a:srgbClr val="6600CC"/>
                </a:solidFill>
              </a:rPr>
              <a:t>few final topics required for Project #</a:t>
            </a:r>
            <a:r>
              <a:rPr lang="en-US" sz="2400" dirty="0" smtClean="0">
                <a:solidFill>
                  <a:srgbClr val="6600CC"/>
                </a:solidFill>
              </a:rPr>
              <a:t>1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123825" y="1016000"/>
            <a:ext cx="530542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CSNerd(int PCs, bool usesMac      ) 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int getNerdScore(void)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if(m_macUser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return(10 * m_numPCs);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latin typeface="Times New Roman"/>
                <a:cs typeface="Courier New" pitchFamily="49" charset="0"/>
              </a:rPr>
              <a:t> 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66992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5457825" y="998538"/>
            <a:ext cx="3600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Just like any C++ function, a constructor can have one or more </a:t>
            </a:r>
            <a:r>
              <a:rPr lang="en-US" sz="2400">
                <a:solidFill>
                  <a:srgbClr val="006666"/>
                </a:solidFill>
              </a:rPr>
              <a:t>default parameters</a:t>
            </a:r>
            <a:r>
              <a:rPr lang="en-US" sz="2400">
                <a:solidFill>
                  <a:schemeClr val="tx2"/>
                </a:solidFill>
              </a:rPr>
              <a:t>…</a:t>
            </a:r>
          </a:p>
        </p:txBody>
      </p:sp>
      <p:grpSp>
        <p:nvGrpSpPr>
          <p:cNvPr id="113670" name="Group 6"/>
          <p:cNvGrpSpPr>
            <a:grpSpLocks/>
          </p:cNvGrpSpPr>
          <p:nvPr/>
        </p:nvGrpSpPr>
        <p:grpSpPr bwMode="auto">
          <a:xfrm>
            <a:off x="5486400" y="2590800"/>
            <a:ext cx="3592513" cy="2979738"/>
            <a:chOff x="3456" y="1632"/>
            <a:chExt cx="2263" cy="1759"/>
          </a:xfrm>
        </p:grpSpPr>
        <p:sp>
          <p:nvSpPr>
            <p:cNvPr id="113671" name="Rectangle 7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2" name="Rectangle 8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ned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(5);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cout</a:t>
              </a: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&lt;&lt; </a:t>
              </a:r>
              <a:b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lyn.getNerdScore</a:t>
              </a: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4210050" y="1825038"/>
            <a:ext cx="903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= true</a:t>
            </a:r>
          </a:p>
        </p:txBody>
      </p:sp>
      <p:sp>
        <p:nvSpPr>
          <p:cNvPr id="113676" name="Line 12"/>
          <p:cNvSpPr>
            <a:spLocks noChangeShapeType="1"/>
          </p:cNvSpPr>
          <p:nvPr/>
        </p:nvSpPr>
        <p:spPr bwMode="auto">
          <a:xfrm>
            <a:off x="5372100" y="344805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9" name="Rectangle 15"/>
          <p:cNvSpPr>
            <a:spLocks noChangeArrowheads="1"/>
          </p:cNvSpPr>
          <p:nvPr/>
        </p:nvSpPr>
        <p:spPr bwMode="auto">
          <a:xfrm>
            <a:off x="4267200" y="1859963"/>
            <a:ext cx="781050" cy="304800"/>
          </a:xfrm>
          <a:prstGeom prst="rect">
            <a:avLst/>
          </a:prstGeom>
          <a:solidFill>
            <a:srgbClr val="FFFF99">
              <a:alpha val="82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80" name="Line 16"/>
          <p:cNvSpPr>
            <a:spLocks noChangeShapeType="1"/>
          </p:cNvSpPr>
          <p:nvPr/>
        </p:nvSpPr>
        <p:spPr bwMode="auto">
          <a:xfrm>
            <a:off x="5381625" y="386715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82" name="Text Box 18"/>
          <p:cNvSpPr txBox="1">
            <a:spLocks noChangeArrowheads="1"/>
          </p:cNvSpPr>
          <p:nvPr/>
        </p:nvSpPr>
        <p:spPr bwMode="auto">
          <a:xfrm>
            <a:off x="4419600" y="1821863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true</a:t>
            </a:r>
          </a:p>
        </p:txBody>
      </p:sp>
      <p:sp>
        <p:nvSpPr>
          <p:cNvPr id="113677" name="Text Box 13"/>
          <p:cNvSpPr txBox="1">
            <a:spLocks noChangeArrowheads="1"/>
          </p:cNvSpPr>
          <p:nvPr/>
        </p:nvSpPr>
        <p:spPr bwMode="auto">
          <a:xfrm>
            <a:off x="7118350" y="326707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13678" name="Text Box 14"/>
          <p:cNvSpPr txBox="1">
            <a:spLocks noChangeArrowheads="1"/>
          </p:cNvSpPr>
          <p:nvPr/>
        </p:nvSpPr>
        <p:spPr bwMode="auto">
          <a:xfrm>
            <a:off x="7400925" y="3276600"/>
            <a:ext cx="86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false</a:t>
            </a:r>
          </a:p>
        </p:txBody>
      </p:sp>
      <p:sp>
        <p:nvSpPr>
          <p:cNvPr id="113681" name="Text Box 17"/>
          <p:cNvSpPr txBox="1">
            <a:spLocks noChangeArrowheads="1"/>
          </p:cNvSpPr>
          <p:nvPr/>
        </p:nvSpPr>
        <p:spPr bwMode="auto">
          <a:xfrm>
            <a:off x="7127875" y="369093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44062 -0.237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31" y="-1187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56771 -0.233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85" y="-1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56771 -0.2972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85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0938 -0.0347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-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 autoUpdateAnimBg="0"/>
      <p:bldP spid="113673" grpId="0" autoUpdateAnimBg="0"/>
      <p:bldP spid="113676" grpId="0" animBg="1"/>
      <p:bldP spid="113676" grpId="1" animBg="1"/>
      <p:bldP spid="113679" grpId="0" animBg="1"/>
      <p:bldP spid="113679" grpId="1" animBg="1"/>
      <p:bldP spid="113679" grpId="2" animBg="1"/>
      <p:bldP spid="113680" grpId="0" animBg="1"/>
      <p:bldP spid="113680" grpId="1" animBg="1"/>
      <p:bldP spid="113682" grpId="0"/>
      <p:bldP spid="113682" grpId="1"/>
      <p:bldP spid="113677" grpId="0"/>
      <p:bldP spid="113677" grpId="1"/>
      <p:bldP spid="113677" grpId="2"/>
      <p:bldP spid="113678" grpId="0"/>
      <p:bldP spid="113678" grpId="1"/>
      <p:bldP spid="113678" grpId="2"/>
      <p:bldP spid="113681" grpId="0"/>
      <p:bldP spid="11368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5305425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5045075" y="0"/>
            <a:ext cx="4098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324475" y="998538"/>
            <a:ext cx="38195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Your class can have many different constructors. (this is called </a:t>
            </a:r>
            <a:r>
              <a:rPr lang="en-US" sz="2200">
                <a:solidFill>
                  <a:srgbClr val="006666"/>
                </a:solidFill>
              </a:rPr>
              <a:t>overloading constructors</a:t>
            </a:r>
            <a:r>
              <a:rPr lang="en-US" sz="2200">
                <a:solidFill>
                  <a:schemeClr val="tx2"/>
                </a:solidFill>
              </a:rPr>
              <a:t>)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5486400" y="2514600"/>
            <a:ext cx="3592513" cy="2979738"/>
            <a:chOff x="3456" y="1632"/>
            <a:chExt cx="2263" cy="1759"/>
          </a:xfrm>
        </p:grpSpPr>
        <p:sp>
          <p:nvSpPr>
            <p:cNvPr id="224262" name="Rectangle 6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3" name="Rectangle 7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ned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(5);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cout</a:t>
              </a: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&lt;&lt; </a:t>
              </a:r>
              <a:b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lyn.getNerdScore</a:t>
              </a: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int getNerdScore(void)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if(m_macUser == true) </a:t>
            </a:r>
          </a:p>
          <a:p>
            <a:r>
              <a:rPr lang="en-US" sz="1800" b="1">
                <a:latin typeface="Courier New" pitchFamily="49" charset="0"/>
              </a:rPr>
              <a:t>    return(0);   </a:t>
            </a:r>
          </a:p>
          <a:p>
            <a:r>
              <a:rPr lang="en-US" sz="1800" b="1">
                <a:latin typeface="Courier New" pitchFamily="49" charset="0"/>
              </a:rPr>
              <a:t>  return(10 * m_numPCs);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1;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7383463" y="3990975"/>
            <a:ext cx="1685925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// </a:t>
            </a:r>
            <a:r>
              <a:rPr lang="en-US" sz="2400">
                <a:solidFill>
                  <a:srgbClr val="FF0000"/>
                </a:solidFill>
              </a:rPr>
              <a:t>OK!!!</a:t>
            </a:r>
            <a:r>
              <a:rPr lang="en-US" sz="2400"/>
              <a:t>     </a:t>
            </a:r>
          </a:p>
        </p:txBody>
      </p:sp>
      <p:sp>
        <p:nvSpPr>
          <p:cNvPr id="224275" name="Line 19"/>
          <p:cNvSpPr>
            <a:spLocks noChangeShapeType="1"/>
          </p:cNvSpPr>
          <p:nvPr/>
        </p:nvSpPr>
        <p:spPr bwMode="auto">
          <a:xfrm>
            <a:off x="5381625" y="42005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6" name="Line 20"/>
          <p:cNvSpPr>
            <a:spLocks noChangeShapeType="1"/>
          </p:cNvSpPr>
          <p:nvPr/>
        </p:nvSpPr>
        <p:spPr bwMode="auto">
          <a:xfrm>
            <a:off x="142875" y="26289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7" name="Line 21"/>
          <p:cNvSpPr>
            <a:spLocks noChangeShapeType="1"/>
          </p:cNvSpPr>
          <p:nvPr/>
        </p:nvSpPr>
        <p:spPr bwMode="auto">
          <a:xfrm>
            <a:off x="342900" y="32385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8" name="Text Box 22"/>
          <p:cNvSpPr txBox="1">
            <a:spLocks noChangeArrowheads="1"/>
          </p:cNvSpPr>
          <p:nvPr/>
        </p:nvSpPr>
        <p:spPr bwMode="auto">
          <a:xfrm>
            <a:off x="5353050" y="5470525"/>
            <a:ext cx="37909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One more thing: If you have  2 or more constructors, they </a:t>
            </a:r>
            <a:r>
              <a:rPr lang="en-US">
                <a:solidFill>
                  <a:srgbClr val="FF3300"/>
                </a:solidFill>
              </a:rPr>
              <a:t>cannot</a:t>
            </a:r>
            <a:r>
              <a:rPr lang="en-US">
                <a:solidFill>
                  <a:schemeClr val="tx2"/>
                </a:solidFill>
              </a:rPr>
              <a:t> have the </a:t>
            </a:r>
            <a:r>
              <a:rPr lang="en-US">
                <a:solidFill>
                  <a:schemeClr val="accent2"/>
                </a:solidFill>
              </a:rPr>
              <a:t>exact</a:t>
            </a:r>
            <a:r>
              <a:rPr lang="en-US">
                <a:solidFill>
                  <a:schemeClr val="tx2"/>
                </a:solidFill>
              </a:rPr>
              <a:t> same parameters/types.</a:t>
            </a:r>
          </a:p>
        </p:txBody>
      </p:sp>
      <p:grpSp>
        <p:nvGrpSpPr>
          <p:cNvPr id="224281" name="Group 25"/>
          <p:cNvGrpSpPr>
            <a:grpSpLocks/>
          </p:cNvGrpSpPr>
          <p:nvPr/>
        </p:nvGrpSpPr>
        <p:grpSpPr bwMode="auto">
          <a:xfrm>
            <a:off x="349250" y="1078266"/>
            <a:ext cx="5099050" cy="366713"/>
            <a:chOff x="262" y="48"/>
            <a:chExt cx="3212" cy="231"/>
          </a:xfrm>
        </p:grpSpPr>
        <p:sp>
          <p:nvSpPr>
            <p:cNvPr id="224279" name="Rectangle 23"/>
            <p:cNvSpPr>
              <a:spLocks noChangeArrowheads="1"/>
            </p:cNvSpPr>
            <p:nvPr/>
          </p:nvSpPr>
          <p:spPr bwMode="auto">
            <a:xfrm>
              <a:off x="276" y="90"/>
              <a:ext cx="3096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4280" name="Rectangle 24"/>
            <p:cNvSpPr>
              <a:spLocks noChangeArrowheads="1"/>
            </p:cNvSpPr>
            <p:nvPr/>
          </p:nvSpPr>
          <p:spPr bwMode="auto">
            <a:xfrm>
              <a:off x="262" y="48"/>
              <a:ext cx="3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</a:rPr>
                <a:t>(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PCs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=1</a:t>
              </a:r>
              <a:r>
                <a:rPr lang="en-US" sz="1800" b="1" dirty="0">
                  <a:latin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</a:rPr>
                <a:t>bool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usesMac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=true</a:t>
              </a:r>
              <a:r>
                <a:rPr lang="en-US" sz="1800" b="1" dirty="0">
                  <a:latin typeface="Courier New" pitchFamily="49" charset="0"/>
                </a:rPr>
                <a:t>)</a:t>
              </a:r>
            </a:p>
          </p:txBody>
        </p:sp>
      </p:grpSp>
      <p:sp>
        <p:nvSpPr>
          <p:cNvPr id="224282" name="Line 26"/>
          <p:cNvSpPr>
            <a:spLocks noChangeShapeType="1"/>
          </p:cNvSpPr>
          <p:nvPr/>
        </p:nvSpPr>
        <p:spPr bwMode="auto">
          <a:xfrm>
            <a:off x="5372100" y="42005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83" name="AutoShape 27"/>
          <p:cNvSpPr>
            <a:spLocks noChangeArrowheads="1"/>
          </p:cNvSpPr>
          <p:nvPr/>
        </p:nvSpPr>
        <p:spPr bwMode="auto">
          <a:xfrm>
            <a:off x="2461152" y="66675"/>
            <a:ext cx="5467350" cy="781050"/>
          </a:xfrm>
          <a:prstGeom prst="wedgeRoundRectCallout">
            <a:avLst>
              <a:gd name="adj1" fmla="val -47472"/>
              <a:gd name="adj2" fmla="val 96750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C++: “I’m confused! Should I call this constructor with default parameters…”</a:t>
            </a:r>
          </a:p>
        </p:txBody>
      </p:sp>
      <p:sp>
        <p:nvSpPr>
          <p:cNvPr id="224284" name="AutoShape 28"/>
          <p:cNvSpPr>
            <a:spLocks noChangeArrowheads="1"/>
          </p:cNvSpPr>
          <p:nvPr/>
        </p:nvSpPr>
        <p:spPr bwMode="auto">
          <a:xfrm>
            <a:off x="990600" y="1524000"/>
            <a:ext cx="5162550" cy="781050"/>
          </a:xfrm>
          <a:prstGeom prst="wedgeRoundRectCallout">
            <a:avLst>
              <a:gd name="adj1" fmla="val -47509"/>
              <a:gd name="adj2" fmla="val 8455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C++: “…or should I call this constructor with no parameters?”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2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2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4275" grpId="0" animBg="1"/>
      <p:bldP spid="224275" grpId="1" animBg="1"/>
      <p:bldP spid="224276" grpId="0" animBg="1"/>
      <p:bldP spid="224276" grpId="1" animBg="1"/>
      <p:bldP spid="224277" grpId="0" animBg="1"/>
      <p:bldP spid="224277" grpId="1" animBg="1"/>
      <p:bldP spid="224278" grpId="0" autoUpdateAnimBg="0"/>
      <p:bldP spid="224282" grpId="0" animBg="1"/>
      <p:bldP spid="224282" grpId="1" animBg="1"/>
      <p:bldP spid="224283" grpId="0" animBg="1"/>
      <p:bldP spid="22428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5462081" cy="1143000"/>
          </a:xfrm>
        </p:spPr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715614"/>
            <a:ext cx="373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If you </a:t>
            </a:r>
            <a:r>
              <a:rPr lang="en-US" sz="1900" dirty="0">
                <a:solidFill>
                  <a:schemeClr val="accent2"/>
                </a:solidFill>
              </a:rPr>
              <a:t>don’t define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any </a:t>
            </a:r>
            <a:r>
              <a:rPr lang="en-US" sz="1900" dirty="0">
                <a:solidFill>
                  <a:schemeClr val="tx2"/>
                </a:solidFill>
              </a:rPr>
              <a:t>constructors at all…</a:t>
            </a: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0843" y="4889827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carey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11005" y="3367874"/>
            <a:ext cx="359568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But this default constructor won’t initialize your object’s </a:t>
            </a:r>
            <a:r>
              <a:rPr lang="en-US" sz="1900" dirty="0" smtClean="0">
                <a:solidFill>
                  <a:srgbClr val="FF0000"/>
                </a:solidFill>
              </a:rPr>
              <a:t>scalar</a:t>
            </a:r>
            <a:r>
              <a:rPr lang="en-US" sz="1900" dirty="0" smtClean="0">
                <a:solidFill>
                  <a:schemeClr val="tx2"/>
                </a:solidFill>
              </a:rPr>
              <a:t> member variables!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3243" y="5974090"/>
            <a:ext cx="33512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>
                <a:solidFill>
                  <a:schemeClr val="tx2"/>
                </a:solidFill>
              </a:rPr>
              <a:t>carey.getNerdScore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 int getNerdScore(void)</a:t>
            </a:r>
          </a:p>
          <a:p>
            <a:r>
              <a:rPr lang="en-US" sz="1800" b="1">
                <a:latin typeface="Courier New" pitchFamily="49" charset="0"/>
              </a:rPr>
              <a:t> {</a:t>
            </a:r>
          </a:p>
          <a:p>
            <a:r>
              <a:rPr lang="en-US" sz="1800" b="1">
                <a:latin typeface="Courier New" pitchFamily="49" charset="0"/>
              </a:rPr>
              <a:t>   if(m_macUser == true) </a:t>
            </a:r>
          </a:p>
          <a:p>
            <a:r>
              <a:rPr lang="en-US" sz="1800" b="1">
                <a:latin typeface="Courier New" pitchFamily="49" charset="0"/>
              </a:rPr>
              <a:t>     return(0);   </a:t>
            </a:r>
          </a:p>
          <a:p>
            <a:r>
              <a:rPr lang="en-US" sz="1800" b="1">
                <a:latin typeface="Courier New" pitchFamily="49" charset="0"/>
              </a:rPr>
              <a:t>   return(10 * m_numPCs);</a:t>
            </a:r>
          </a:p>
          <a:p>
            <a:r>
              <a:rPr lang="en-US" sz="1800" b="1">
                <a:latin typeface="Courier New" pitchFamily="49" charset="0"/>
              </a:rPr>
              <a:t> }</a:t>
            </a:r>
          </a:p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r>
              <a:rPr lang="en-US" sz="1800" b="1">
                <a:latin typeface="Courier New" pitchFamily="49" charset="0"/>
              </a:rPr>
              <a:t>  bool m_macUser;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304800" y="1905370"/>
            <a:ext cx="51054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  // I don’t initialize member</a:t>
            </a:r>
            <a:b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</a:b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  // variables… So be careful!!!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330757" y="1523173"/>
            <a:ext cx="382197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 </a:t>
            </a:r>
            <a:r>
              <a:rPr lang="en-US" sz="1900" dirty="0" smtClean="0">
                <a:solidFill>
                  <a:schemeClr val="tx2"/>
                </a:solidFill>
              </a:rPr>
              <a:t>Then </a:t>
            </a:r>
            <a:r>
              <a:rPr lang="en-US" sz="1900" dirty="0">
                <a:solidFill>
                  <a:schemeClr val="tx2"/>
                </a:solidFill>
              </a:rPr>
              <a:t>C++ </a:t>
            </a:r>
            <a:r>
              <a:rPr lang="en-US" sz="1900" dirty="0" smtClean="0">
                <a:solidFill>
                  <a:schemeClr val="tx2"/>
                </a:solidFill>
              </a:rPr>
              <a:t>generates an </a:t>
            </a:r>
            <a:r>
              <a:rPr lang="en-US" sz="1900" dirty="0" smtClean="0">
                <a:solidFill>
                  <a:srgbClr val="FF0000"/>
                </a:solidFill>
              </a:rPr>
              <a:t>implicit</a:t>
            </a:r>
            <a:r>
              <a:rPr lang="en-US" sz="1900" dirty="0">
                <a:solidFill>
                  <a:schemeClr val="tx2"/>
                </a:solidFill>
              </a:rPr>
              <a:t>, </a:t>
            </a:r>
            <a:r>
              <a:rPr lang="en-US" sz="1900" dirty="0" smtClean="0">
                <a:solidFill>
                  <a:schemeClr val="tx2"/>
                </a:solidFill>
              </a:rPr>
              <a:t>default constructor </a:t>
            </a:r>
            <a:r>
              <a:rPr lang="en-US" sz="1900" dirty="0">
                <a:solidFill>
                  <a:schemeClr val="tx2"/>
                </a:solidFill>
              </a:rPr>
              <a:t>for </a:t>
            </a:r>
            <a:r>
              <a:rPr lang="en-US" sz="1900" dirty="0" smtClean="0">
                <a:solidFill>
                  <a:schemeClr val="tx2"/>
                </a:solidFill>
              </a:rPr>
              <a:t>you.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2519996" y="5248811"/>
            <a:ext cx="289020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These variables will have random values!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5511005" y="2429849"/>
            <a:ext cx="35956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/>
              <a:t>Why would it do this? Well, we’ll see why in a bit. </a:t>
            </a:r>
            <a:r>
              <a:rPr lang="en-US" sz="1900" dirty="0" smtClean="0">
                <a:sym typeface="Wingdings" pitchFamily="2" charset="2"/>
              </a:rPr>
              <a:t>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41974" y="4418519"/>
            <a:ext cx="359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So be careful!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71221" y="4750926"/>
            <a:ext cx="2688883" cy="2076703"/>
          </a:xfrm>
          <a:prstGeom prst="wedgeRoundRectCallout">
            <a:avLst>
              <a:gd name="adj1" fmla="val -6521"/>
              <a:gd name="adj2" fmla="val -74308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Scalar variables include native C++ types like </a:t>
            </a:r>
            <a:r>
              <a:rPr lang="en-US" sz="1800" dirty="0" err="1" smtClean="0">
                <a:solidFill>
                  <a:srgbClr val="7030A0"/>
                </a:solidFill>
              </a:rPr>
              <a:t>int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smtClean="0">
                <a:solidFill>
                  <a:srgbClr val="7030A0"/>
                </a:solidFill>
              </a:rPr>
              <a:t>float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smtClean="0">
                <a:solidFill>
                  <a:srgbClr val="7030A0"/>
                </a:solidFill>
              </a:rPr>
              <a:t>double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err="1" smtClean="0">
                <a:solidFill>
                  <a:srgbClr val="7030A0"/>
                </a:solidFill>
              </a:rPr>
              <a:t>bool</a:t>
            </a:r>
            <a:r>
              <a:rPr lang="en-US" sz="1800" dirty="0" smtClean="0">
                <a:solidFill>
                  <a:schemeClr val="tx2"/>
                </a:solidFill>
              </a:rPr>
              <a:t>, etc.</a:t>
            </a:r>
            <a:br>
              <a:rPr lang="en-US" sz="1800" dirty="0" smtClean="0">
                <a:solidFill>
                  <a:schemeClr val="tx2"/>
                </a:solidFill>
              </a:rPr>
            </a:br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800" dirty="0" smtClean="0">
                <a:solidFill>
                  <a:schemeClr val="tx2"/>
                </a:solidFill>
              </a:rPr>
              <a:t>Non-scalars include </a:t>
            </a:r>
            <a:r>
              <a:rPr lang="en-US" sz="1800" dirty="0" smtClean="0">
                <a:solidFill>
                  <a:srgbClr val="7030A0"/>
                </a:solidFill>
              </a:rPr>
              <a:t>string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err="1" smtClean="0">
                <a:solidFill>
                  <a:srgbClr val="7030A0"/>
                </a:solidFill>
              </a:rPr>
              <a:t>CSNerd</a:t>
            </a:r>
            <a:r>
              <a:rPr lang="en-US" sz="1800" dirty="0" smtClean="0">
                <a:solidFill>
                  <a:schemeClr val="tx2"/>
                </a:solidFill>
              </a:rPr>
              <a:t>, etc.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  <p:bldP spid="13" grpId="0" animBg="1"/>
      <p:bldP spid="13" grpId="1" animBg="1"/>
      <p:bldP spid="15" grpId="0"/>
      <p:bldP spid="16" grpId="0" animBg="1"/>
      <p:bldP spid="1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11" name="Picture 1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447800"/>
            <a:ext cx="27622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-1219200" y="-152400"/>
            <a:ext cx="7772400" cy="1143000"/>
          </a:xfrm>
        </p:spPr>
        <p:txBody>
          <a:bodyPr/>
          <a:lstStyle/>
          <a:p>
            <a:r>
              <a:rPr lang="en-US" sz="3600"/>
              <a:t>Constructors &amp; Arrays</a:t>
            </a: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123825" y="914400"/>
            <a:ext cx="5305425" cy="54308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CSNerd(int PCs, bool usesMac</a:t>
            </a:r>
            <a:r>
              <a:rPr lang="en-US" sz="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) 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352425" y="31829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CSNerd() 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m_numPCs = 1;  </a:t>
            </a: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m_macUser = false;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304800" y="4662488"/>
            <a:ext cx="457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...</a:t>
            </a:r>
          </a:p>
        </p:txBody>
      </p:sp>
      <p:grpSp>
        <p:nvGrpSpPr>
          <p:cNvPr id="228360" name="Group 8"/>
          <p:cNvGrpSpPr>
            <a:grpSpLocks/>
          </p:cNvGrpSpPr>
          <p:nvPr/>
        </p:nvGrpSpPr>
        <p:grpSpPr bwMode="auto">
          <a:xfrm>
            <a:off x="5486400" y="4953000"/>
            <a:ext cx="3592513" cy="1730375"/>
            <a:chOff x="3456" y="1632"/>
            <a:chExt cx="2263" cy="1728"/>
          </a:xfrm>
        </p:grpSpPr>
        <p:sp>
          <p:nvSpPr>
            <p:cNvPr id="228361" name="Rectangle 9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362" name="Rectangle 10"/>
            <p:cNvSpPr>
              <a:spLocks noChangeArrowheads="1"/>
            </p:cNvSpPr>
            <p:nvPr/>
          </p:nvSpPr>
          <p:spPr bwMode="auto">
            <a:xfrm>
              <a:off x="3456" y="1632"/>
              <a:ext cx="2208" cy="1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lec1[4];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&lt;&lt; </a:t>
              </a:r>
              <a:r>
                <a:rPr lang="en-US" sz="1600" b="1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6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600" b="1" dirty="0">
                  <a:latin typeface="Courier New" pitchFamily="49" charset="0"/>
                  <a:cs typeface="Courier New" pitchFamily="49" charset="0"/>
                </a:rPr>
                <a:t>   lec1[0].</a:t>
              </a:r>
              <a:r>
                <a:rPr lang="en-US" sz="1600" b="1" dirty="0" err="1">
                  <a:latin typeface="Courier New" pitchFamily="49" charset="0"/>
                  <a:cs typeface="Courier New" pitchFamily="49" charset="0"/>
                </a:rPr>
                <a:t>getNerdScore</a:t>
              </a:r>
              <a:r>
                <a:rPr lang="en-US" sz="1600" b="1" dirty="0">
                  <a:latin typeface="Courier New" pitchFamily="49" charset="0"/>
                  <a:cs typeface="Courier New" pitchFamily="49" charset="0"/>
                </a:rPr>
                <a:t>();</a:t>
              </a:r>
              <a:br>
                <a:rPr lang="en-US" sz="16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228363" name="Line 11"/>
          <p:cNvSpPr>
            <a:spLocks noChangeShapeType="1"/>
          </p:cNvSpPr>
          <p:nvPr/>
        </p:nvSpPr>
        <p:spPr bwMode="auto">
          <a:xfrm>
            <a:off x="5410200" y="5686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1" name="Line 3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3" name="Line 41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4" name="Text Box 42"/>
          <p:cNvSpPr txBox="1">
            <a:spLocks noChangeArrowheads="1"/>
          </p:cNvSpPr>
          <p:nvPr/>
        </p:nvSpPr>
        <p:spPr bwMode="auto">
          <a:xfrm>
            <a:off x="8108950" y="1855788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395" name="Line 43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6" name="Text Box 44"/>
          <p:cNvSpPr txBox="1">
            <a:spLocks noChangeArrowheads="1"/>
          </p:cNvSpPr>
          <p:nvPr/>
        </p:nvSpPr>
        <p:spPr bwMode="auto">
          <a:xfrm>
            <a:off x="7867650" y="2132013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397" name="Line 45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8" name="Line 46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9" name="Line 47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0" name="Text Box 48"/>
          <p:cNvSpPr txBox="1">
            <a:spLocks noChangeArrowheads="1"/>
          </p:cNvSpPr>
          <p:nvPr/>
        </p:nvSpPr>
        <p:spPr bwMode="auto">
          <a:xfrm>
            <a:off x="8118475" y="247015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01" name="Line 49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2" name="Text Box 50"/>
          <p:cNvSpPr txBox="1">
            <a:spLocks noChangeArrowheads="1"/>
          </p:cNvSpPr>
          <p:nvPr/>
        </p:nvSpPr>
        <p:spPr bwMode="auto">
          <a:xfrm>
            <a:off x="7877175" y="274637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14" name="Line 62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5" name="Line 63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6" name="Line 64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7" name="Text Box 65"/>
          <p:cNvSpPr txBox="1">
            <a:spLocks noChangeArrowheads="1"/>
          </p:cNvSpPr>
          <p:nvPr/>
        </p:nvSpPr>
        <p:spPr bwMode="auto">
          <a:xfrm>
            <a:off x="8118475" y="306705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18" name="Line 66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9" name="Text Box 67"/>
          <p:cNvSpPr txBox="1">
            <a:spLocks noChangeArrowheads="1"/>
          </p:cNvSpPr>
          <p:nvPr/>
        </p:nvSpPr>
        <p:spPr bwMode="auto">
          <a:xfrm>
            <a:off x="7877175" y="334327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0" name="Line 68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1" name="Line 6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2" name="Line 70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3" name="Text Box 71"/>
          <p:cNvSpPr txBox="1">
            <a:spLocks noChangeArrowheads="1"/>
          </p:cNvSpPr>
          <p:nvPr/>
        </p:nvSpPr>
        <p:spPr bwMode="auto">
          <a:xfrm>
            <a:off x="8118475" y="366712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24" name="Line 72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5" name="Text Box 73"/>
          <p:cNvSpPr txBox="1">
            <a:spLocks noChangeArrowheads="1"/>
          </p:cNvSpPr>
          <p:nvPr/>
        </p:nvSpPr>
        <p:spPr bwMode="auto">
          <a:xfrm>
            <a:off x="7877175" y="3943350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6" name="Line 74"/>
          <p:cNvSpPr>
            <a:spLocks noChangeShapeType="1"/>
          </p:cNvSpPr>
          <p:nvPr/>
        </p:nvSpPr>
        <p:spPr bwMode="auto">
          <a:xfrm>
            <a:off x="180975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7" name="Line 75"/>
          <p:cNvSpPr>
            <a:spLocks noChangeShapeType="1"/>
          </p:cNvSpPr>
          <p:nvPr/>
        </p:nvSpPr>
        <p:spPr bwMode="auto">
          <a:xfrm>
            <a:off x="5391150" y="594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507" name="Text Box 155"/>
          <p:cNvSpPr txBox="1">
            <a:spLocks noChangeArrowheads="1"/>
          </p:cNvSpPr>
          <p:nvPr/>
        </p:nvSpPr>
        <p:spPr bwMode="auto">
          <a:xfrm>
            <a:off x="0" y="5822950"/>
            <a:ext cx="5372100" cy="1035050"/>
          </a:xfrm>
          <a:prstGeom prst="rect">
            <a:avLst/>
          </a:prstGeom>
          <a:solidFill>
            <a:srgbClr val="FFECD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If you want to have an array of your class, your </a:t>
            </a:r>
            <a:r>
              <a:rPr lang="en-US">
                <a:solidFill>
                  <a:srgbClr val="0000CC"/>
                </a:solidFill>
              </a:rPr>
              <a:t>class must have </a:t>
            </a:r>
            <a:r>
              <a:rPr lang="en-US">
                <a:solidFill>
                  <a:schemeClr val="tx2"/>
                </a:solidFill>
              </a:rPr>
              <a:t>a </a:t>
            </a:r>
            <a:r>
              <a:rPr lang="en-US">
                <a:solidFill>
                  <a:srgbClr val="0000CC"/>
                </a:solidFill>
              </a:rPr>
              <a:t>constuctor</a:t>
            </a:r>
            <a:r>
              <a:rPr lang="en-US">
                <a:solidFill>
                  <a:schemeClr val="tx2"/>
                </a:solidFill>
              </a:rPr>
              <a:t> that </a:t>
            </a:r>
            <a:r>
              <a:rPr lang="en-US">
                <a:solidFill>
                  <a:srgbClr val="0000CC"/>
                </a:solidFill>
              </a:rPr>
              <a:t>requires no arguments</a:t>
            </a:r>
            <a:r>
              <a:rPr lang="en-US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28428" name="Text Box 76"/>
          <p:cNvSpPr txBox="1">
            <a:spLocks noChangeArrowheads="1"/>
          </p:cNvSpPr>
          <p:nvPr/>
        </p:nvSpPr>
        <p:spPr bwMode="auto">
          <a:xfrm>
            <a:off x="0" y="5781675"/>
            <a:ext cx="3790950" cy="1035050"/>
          </a:xfrm>
          <a:prstGeom prst="rect">
            <a:avLst/>
          </a:prstGeom>
          <a:solidFill>
            <a:srgbClr val="FFF3E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When you </a:t>
            </a:r>
            <a:r>
              <a:rPr lang="en-US">
                <a:solidFill>
                  <a:srgbClr val="0000CC"/>
                </a:solidFill>
              </a:rPr>
              <a:t>define an array</a:t>
            </a:r>
            <a:r>
              <a:rPr lang="en-US">
                <a:solidFill>
                  <a:schemeClr val="tx2"/>
                </a:solidFill>
              </a:rPr>
              <a:t>, the constructor is </a:t>
            </a:r>
            <a:r>
              <a:rPr lang="en-US">
                <a:solidFill>
                  <a:srgbClr val="0000CC"/>
                </a:solidFill>
              </a:rPr>
              <a:t>run on </a:t>
            </a:r>
            <a:r>
              <a:rPr lang="en-US" i="1">
                <a:solidFill>
                  <a:srgbClr val="0000CC"/>
                </a:solidFill>
              </a:rPr>
              <a:t>every </a:t>
            </a:r>
            <a:r>
              <a:rPr lang="en-US">
                <a:solidFill>
                  <a:srgbClr val="0000CC"/>
                </a:solidFill>
              </a:rPr>
              <a:t>element</a:t>
            </a:r>
            <a:r>
              <a:rPr lang="en-US">
                <a:solidFill>
                  <a:schemeClr val="tx2"/>
                </a:solidFill>
              </a:rPr>
              <a:t> in the array!</a:t>
            </a:r>
          </a:p>
        </p:txBody>
      </p:sp>
      <p:sp>
        <p:nvSpPr>
          <p:cNvPr id="228508" name="Text Box 156"/>
          <p:cNvSpPr txBox="1">
            <a:spLocks noChangeArrowheads="1"/>
          </p:cNvSpPr>
          <p:nvPr/>
        </p:nvSpPr>
        <p:spPr bwMode="auto">
          <a:xfrm>
            <a:off x="1241425" y="31416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228509" name="Text Box 157"/>
          <p:cNvSpPr txBox="1">
            <a:spLocks noChangeArrowheads="1"/>
          </p:cNvSpPr>
          <p:nvPr/>
        </p:nvSpPr>
        <p:spPr bwMode="auto">
          <a:xfrm>
            <a:off x="4295775" y="654685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cxnSp>
        <p:nvCxnSpPr>
          <p:cNvPr id="228510" name="AutoShape 158"/>
          <p:cNvCxnSpPr>
            <a:cxnSpLocks noChangeShapeType="1"/>
            <a:stCxn id="228509" idx="0"/>
            <a:endCxn id="228508" idx="3"/>
          </p:cNvCxnSpPr>
          <p:nvPr/>
        </p:nvCxnSpPr>
        <p:spPr bwMode="auto">
          <a:xfrm rot="5400000" flipH="1">
            <a:off x="1386682" y="3499644"/>
            <a:ext cx="3176587" cy="2917825"/>
          </a:xfrm>
          <a:prstGeom prst="curvedConnector2">
            <a:avLst/>
          </a:prstGeom>
          <a:noFill/>
          <a:ln w="38100">
            <a:solidFill>
              <a:srgbClr val="CC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8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3" grpId="0" animBg="1"/>
      <p:bldP spid="228363" grpId="1" animBg="1"/>
      <p:bldP spid="228391" grpId="0" animBg="1"/>
      <p:bldP spid="228391" grpId="1" animBg="1"/>
      <p:bldP spid="228393" grpId="0" animBg="1"/>
      <p:bldP spid="228393" grpId="1" animBg="1"/>
      <p:bldP spid="228394" grpId="0"/>
      <p:bldP spid="228395" grpId="0" animBg="1"/>
      <p:bldP spid="228395" grpId="1" animBg="1"/>
      <p:bldP spid="228396" grpId="0"/>
      <p:bldP spid="228397" grpId="0" animBg="1"/>
      <p:bldP spid="228397" grpId="1" animBg="1"/>
      <p:bldP spid="228398" grpId="0" animBg="1"/>
      <p:bldP spid="228398" grpId="1" animBg="1"/>
      <p:bldP spid="228399" grpId="0" animBg="1"/>
      <p:bldP spid="228399" grpId="1" animBg="1"/>
      <p:bldP spid="228400" grpId="0"/>
      <p:bldP spid="228401" grpId="0" animBg="1"/>
      <p:bldP spid="228401" grpId="1" animBg="1"/>
      <p:bldP spid="228402" grpId="0"/>
      <p:bldP spid="228414" grpId="0" animBg="1"/>
      <p:bldP spid="228414" grpId="1" animBg="1"/>
      <p:bldP spid="228415" grpId="0" animBg="1"/>
      <p:bldP spid="228415" grpId="1" animBg="1"/>
      <p:bldP spid="228416" grpId="0" animBg="1"/>
      <p:bldP spid="228416" grpId="1" animBg="1"/>
      <p:bldP spid="228417" grpId="0"/>
      <p:bldP spid="228418" grpId="0" animBg="1"/>
      <p:bldP spid="228418" grpId="1" animBg="1"/>
      <p:bldP spid="228419" grpId="0"/>
      <p:bldP spid="228420" grpId="0" animBg="1"/>
      <p:bldP spid="228420" grpId="1" animBg="1"/>
      <p:bldP spid="228421" grpId="0" animBg="1"/>
      <p:bldP spid="228421" grpId="1" animBg="1"/>
      <p:bldP spid="228422" grpId="0" animBg="1"/>
      <p:bldP spid="228422" grpId="1" animBg="1"/>
      <p:bldP spid="228423" grpId="0"/>
      <p:bldP spid="228424" grpId="0" animBg="1"/>
      <p:bldP spid="228424" grpId="1" animBg="1"/>
      <p:bldP spid="228425" grpId="0"/>
      <p:bldP spid="228426" grpId="0" animBg="1"/>
      <p:bldP spid="228426" grpId="1" animBg="1"/>
      <p:bldP spid="228427" grpId="0" animBg="1"/>
      <p:bldP spid="228427" grpId="1" animBg="1"/>
      <p:bldP spid="22850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1015102"/>
            <a:ext cx="1537600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int</a:t>
            </a:r>
            <a:r>
              <a:rPr lang="en-US" sz="2400" dirty="0" smtClean="0">
                <a:solidFill>
                  <a:schemeClr val="tx2"/>
                </a:solidFill>
              </a:rPr>
              <a:t> main</a:t>
            </a:r>
            <a:r>
              <a:rPr lang="en-US" sz="2400" dirty="0">
                <a:solidFill>
                  <a:schemeClr val="tx2"/>
                </a:solidFill>
              </a:rPr>
              <a:t>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/>
            </a:r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}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807265"/>
            <a:ext cx="44037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carey</a:t>
            </a:r>
            <a:r>
              <a:rPr lang="en-US" sz="2400" dirty="0"/>
              <a:t>(3,false),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859869"/>
            <a:ext cx="33890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862874"/>
            <a:ext cx="50593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CSNerd</a:t>
            </a:r>
            <a:r>
              <a:rPr lang="en-US" sz="2400" dirty="0"/>
              <a:t>(1,3);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90549" y="4925318"/>
            <a:ext cx="31085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/>
              <a:t> 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smtClean="0">
                <a:solidFill>
                  <a:srgbClr val="006666"/>
                </a:solidFill>
              </a:rPr>
              <a:t>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1431" y="-4972"/>
            <a:ext cx="2228850" cy="1812236"/>
            <a:chOff x="5771431" y="-4972"/>
            <a:chExt cx="2228850" cy="18122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204495"/>
                <a:gd name="adj2" fmla="val 56518"/>
                <a:gd name="adj3" fmla="val 16667"/>
              </a:avLst>
            </a:prstGeom>
            <a:solidFill>
              <a:srgbClr val="FFEB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113929"/>
                <a:gd name="adj2" fmla="val 53662"/>
                <a:gd name="adj3" fmla="val 16667"/>
              </a:avLst>
            </a:prstGeom>
            <a:solidFill>
              <a:srgbClr val="FFEB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of a </a:t>
              </a:r>
              <a:r>
                <a:rPr lang="en-US" dirty="0">
                  <a:solidFill>
                    <a:schemeClr val="tx2"/>
                  </a:solidFill>
                </a:rPr>
                <a:t>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6342973" y="2038097"/>
            <a:ext cx="2688883" cy="2076703"/>
          </a:xfrm>
          <a:prstGeom prst="wedgeRoundRectCallout">
            <a:avLst>
              <a:gd name="adj1" fmla="val -171543"/>
              <a:gd name="adj2" fmla="val 2051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</a:t>
            </a:r>
            <a:r>
              <a:rPr lang="en-US" dirty="0" smtClean="0">
                <a:solidFill>
                  <a:schemeClr val="tx2"/>
                </a:solidFill>
              </a:rPr>
              <a:t>called </a:t>
            </a:r>
            <a:r>
              <a:rPr lang="en-US" dirty="0" smtClean="0">
                <a:solidFill>
                  <a:srgbClr val="990000"/>
                </a:solidFill>
              </a:rPr>
              <a:t>N times </a:t>
            </a:r>
            <a:r>
              <a:rPr lang="en-US" dirty="0" smtClean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91144" y="4281664"/>
            <a:ext cx="3399850" cy="1610425"/>
          </a:xfrm>
          <a:prstGeom prst="wedgeRoundRectCallout">
            <a:avLst>
              <a:gd name="adj1" fmla="val -101731"/>
              <a:gd name="adj2" fmla="val -50904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</a:t>
            </a:r>
            <a:r>
              <a:rPr lang="en-US" dirty="0" smtClean="0">
                <a:solidFill>
                  <a:srgbClr val="990000"/>
                </a:solidFill>
              </a:rPr>
              <a:t>variable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440524" y="6015325"/>
            <a:ext cx="4661814" cy="805213"/>
          </a:xfrm>
          <a:prstGeom prst="wedgeRoundRectCallout">
            <a:avLst>
              <a:gd name="adj1" fmla="val -65766"/>
              <a:gd name="adj2" fmla="val -130716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</a:t>
            </a:r>
            <a:r>
              <a:rPr lang="en-US" dirty="0" smtClean="0">
                <a:solidFill>
                  <a:srgbClr val="A50021"/>
                </a:solidFill>
              </a:rPr>
              <a:t>variable</a:t>
            </a:r>
            <a:r>
              <a:rPr lang="en-US" dirty="0" smtClean="0">
                <a:solidFill>
                  <a:schemeClr val="tx2"/>
                </a:solidFill>
              </a:rPr>
              <a:t>!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Class Challenge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746125" y="960438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Name all the times the CSNerd constructor is called in this example…</a:t>
            </a: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152400" y="2743200"/>
            <a:ext cx="3348038" cy="36909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class CSNerd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{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public: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CSNerd() 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{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 m_numPCs = 1;  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 m_macUser = true;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bool m_macUser;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4238625" y="1905000"/>
            <a:ext cx="4752975" cy="478948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herbert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main(void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ptrToNerd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xavier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8" y="3323493"/>
            <a:ext cx="4220308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destructor 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function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(it may have </a:t>
            </a:r>
            <a:r>
              <a:rPr lang="en-US" i="1" dirty="0" smtClean="0">
                <a:solidFill>
                  <a:srgbClr val="FF0000"/>
                </a:solidFill>
                <a:cs typeface="Courier New" pitchFamily="49" charset="0"/>
              </a:rPr>
              <a:t>only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 class variable</a:t>
            </a: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when it </a:t>
            </a:r>
            <a:r>
              <a:rPr lang="en-US" dirty="0" smtClean="0">
                <a:solidFill>
                  <a:srgbClr val="006666"/>
                </a:solidFill>
                <a:cs typeface="Courier New" pitchFamily="49" charset="0"/>
              </a:rPr>
              <a:t>goes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23203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SomeClass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Here’s how we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directly inside our class definition…</a:t>
            </a:r>
            <a:endParaRPr lang="en-US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183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code goes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730260" y="4636313"/>
            <a:ext cx="4226167" cy="1799656"/>
          </a:xfrm>
          <a:prstGeom prst="wedgeRoundRectCallout">
            <a:avLst>
              <a:gd name="adj1" fmla="val -121792"/>
              <a:gd name="adj2" fmla="val -5649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 smtClean="0"/>
              <a:t>To define a destructor function, place a </a:t>
            </a:r>
            <a:r>
              <a:rPr lang="en-US" sz="2400" dirty="0" smtClean="0">
                <a:solidFill>
                  <a:srgbClr val="6600CC"/>
                </a:solidFill>
              </a:rPr>
              <a:t>tilde ~ </a:t>
            </a:r>
            <a:r>
              <a:rPr lang="en-US" sz="2400" dirty="0" smtClean="0"/>
              <a:t>character in front of the </a:t>
            </a:r>
            <a:r>
              <a:rPr lang="en-US" sz="2400" dirty="0" smtClean="0">
                <a:solidFill>
                  <a:srgbClr val="6600CC"/>
                </a:solidFill>
              </a:rPr>
              <a:t>name</a:t>
            </a:r>
            <a:r>
              <a:rPr lang="en-US" sz="2400" dirty="0" smtClean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617792" y="2362200"/>
            <a:ext cx="4226167" cy="2127739"/>
          </a:xfrm>
          <a:prstGeom prst="wedgeRoundRectCallout">
            <a:avLst>
              <a:gd name="adj1" fmla="val -143429"/>
              <a:gd name="adj2" fmla="val 3900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 smtClean="0"/>
              <a:t>It looks just like a </a:t>
            </a:r>
            <a:r>
              <a:rPr lang="en-US" sz="2400" dirty="0" smtClean="0">
                <a:solidFill>
                  <a:srgbClr val="6600CC"/>
                </a:solidFill>
              </a:rPr>
              <a:t>constructor</a:t>
            </a:r>
            <a:r>
              <a:rPr lang="en-US" sz="2400" dirty="0" smtClean="0"/>
              <a:t> function except for the </a:t>
            </a:r>
            <a:r>
              <a:rPr lang="en-US" sz="2400" dirty="0" smtClean="0">
                <a:solidFill>
                  <a:srgbClr val="6600CC"/>
                </a:solidFill>
              </a:rPr>
              <a:t>tilde ~ </a:t>
            </a:r>
            <a:r>
              <a:rPr lang="en-US" sz="2400" dirty="0" smtClean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destructor 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function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(it may have </a:t>
            </a:r>
            <a:r>
              <a:rPr lang="en-US" i="1" dirty="0" smtClean="0">
                <a:solidFill>
                  <a:srgbClr val="FF0000"/>
                </a:solidFill>
                <a:cs typeface="Courier New" pitchFamily="49" charset="0"/>
              </a:rPr>
              <a:t>only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 class variable</a:t>
            </a: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when it </a:t>
            </a:r>
            <a:r>
              <a:rPr lang="en-US" dirty="0" smtClean="0">
                <a:solidFill>
                  <a:srgbClr val="006666"/>
                </a:solidFill>
                <a:cs typeface="Courier New" pitchFamily="49" charset="0"/>
              </a:rPr>
              <a:t>goes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Here’s how we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directly inside our class definition…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9295" y="3263168"/>
            <a:ext cx="4390289" cy="3433763"/>
            <a:chOff x="199295" y="3263168"/>
            <a:chExt cx="4390289" cy="3433763"/>
          </a:xfrm>
        </p:grpSpPr>
        <p:sp>
          <p:nvSpPr>
            <p:cNvPr id="123906" name="Rectangle 2"/>
            <p:cNvSpPr>
              <a:spLocks noChangeArrowheads="1"/>
            </p:cNvSpPr>
            <p:nvPr/>
          </p:nvSpPr>
          <p:spPr bwMode="auto">
            <a:xfrm>
              <a:off x="211018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1" name="Rectangle 7"/>
            <p:cNvSpPr>
              <a:spLocks noChangeArrowheads="1"/>
            </p:cNvSpPr>
            <p:nvPr/>
          </p:nvSpPr>
          <p:spPr bwMode="auto">
            <a:xfrm>
              <a:off x="199295" y="3263168"/>
              <a:ext cx="4232031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private: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…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57553" y="4118313"/>
              <a:ext cx="4232031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24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~</a:t>
              </a:r>
              <a:r>
                <a:rPr lang="en-US" sz="1800" b="1" dirty="0" err="1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SomeClass</a:t>
              </a: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your destructor</a:t>
              </a:r>
              <a:b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code goes </a:t>
              </a: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here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2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67507" y="2488582"/>
            <a:ext cx="7584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You can also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outside </a:t>
            </a:r>
            <a:br>
              <a:rPr lang="en-US" dirty="0" smtClean="0"/>
            </a:br>
            <a:r>
              <a:rPr lang="en-US" dirty="0" smtClean="0"/>
              <a:t>your class definition…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95450" y="3323493"/>
            <a:ext cx="4249611" cy="3373438"/>
            <a:chOff x="4595450" y="3323493"/>
            <a:chExt cx="4249611" cy="3373438"/>
          </a:xfrm>
        </p:grpSpPr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4595450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4613030" y="3323493"/>
              <a:ext cx="4232031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…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66182" y="4118595"/>
            <a:ext cx="32766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 smtClean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code goes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553" y="4112890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181" y="4117483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0945" y="4160960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AutoShape 97"/>
          <p:cNvSpPr>
            <a:spLocks noChangeArrowheads="1"/>
          </p:cNvSpPr>
          <p:nvPr/>
        </p:nvSpPr>
        <p:spPr bwMode="auto">
          <a:xfrm>
            <a:off x="4087451" y="1066800"/>
            <a:ext cx="4470188" cy="1572913"/>
          </a:xfrm>
          <a:prstGeom prst="wedgeRoundRectCallout">
            <a:avLst>
              <a:gd name="adj1" fmla="val -1120"/>
              <a:gd name="adj2" fmla="val 14847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/>
              <a:t>First, define a function header for your </a:t>
            </a:r>
            <a:r>
              <a:rPr lang="en-US" dirty="0" smtClean="0">
                <a:solidFill>
                  <a:srgbClr val="6600CC"/>
                </a:solidFill>
              </a:rPr>
              <a:t>destructor</a:t>
            </a:r>
            <a:r>
              <a:rPr lang="en-US" dirty="0" smtClean="0"/>
              <a:t> inside your class.</a:t>
            </a:r>
            <a:br>
              <a:rPr lang="en-US" dirty="0" smtClean="0"/>
            </a:br>
            <a:r>
              <a:rPr lang="en-US" dirty="0" smtClean="0"/>
              <a:t>Don’t forget the </a:t>
            </a:r>
            <a:r>
              <a:rPr lang="en-US" dirty="0" smtClean="0">
                <a:solidFill>
                  <a:srgbClr val="FF0000"/>
                </a:solidFill>
              </a:rPr>
              <a:t>semicolon</a:t>
            </a:r>
            <a:r>
              <a:rPr lang="en-US" dirty="0" smtClean="0"/>
              <a:t>!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2" name="AutoShape 97"/>
          <p:cNvSpPr>
            <a:spLocks noChangeArrowheads="1"/>
          </p:cNvSpPr>
          <p:nvPr/>
        </p:nvSpPr>
        <p:spPr bwMode="auto">
          <a:xfrm>
            <a:off x="455192" y="1292956"/>
            <a:ext cx="4470188" cy="1572913"/>
          </a:xfrm>
          <a:prstGeom prst="wedgeRoundRectCallout">
            <a:avLst>
              <a:gd name="adj1" fmla="val 80702"/>
              <a:gd name="adj2" fmla="val 20176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/>
              <a:t>Then define your actual </a:t>
            </a:r>
            <a:r>
              <a:rPr lang="en-US" dirty="0" smtClean="0">
                <a:solidFill>
                  <a:srgbClr val="6600CC"/>
                </a:solidFill>
              </a:rPr>
              <a:t>destructor</a:t>
            </a:r>
            <a:r>
              <a:rPr lang="en-US" dirty="0" smtClean="0"/>
              <a:t> function outside the class like this…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3857" y="507362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15310" y="1482291"/>
            <a:ext cx="4485949" cy="1953928"/>
            <a:chOff x="2315310" y="1482291"/>
            <a:chExt cx="4485949" cy="1953928"/>
          </a:xfrm>
        </p:grpSpPr>
        <p:sp>
          <p:nvSpPr>
            <p:cNvPr id="28" name="AutoShape 97"/>
            <p:cNvSpPr>
              <a:spLocks noChangeArrowheads="1"/>
            </p:cNvSpPr>
            <p:nvPr/>
          </p:nvSpPr>
          <p:spPr bwMode="auto">
            <a:xfrm>
              <a:off x="2315310" y="1482291"/>
              <a:ext cx="4470188" cy="1953928"/>
            </a:xfrm>
            <a:prstGeom prst="wedgeRoundRectCallout">
              <a:avLst>
                <a:gd name="adj1" fmla="val 72735"/>
                <a:gd name="adj2" fmla="val 139974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dirty="0" smtClean="0"/>
                <a:t>Destructors must NOT have an parameters.</a:t>
              </a:r>
              <a:br>
                <a:rPr lang="en-US" dirty="0" smtClean="0"/>
              </a:br>
              <a:r>
                <a:rPr lang="en-US" sz="1200" dirty="0" smtClean="0"/>
                <a:t/>
              </a:r>
              <a:br>
                <a:rPr lang="en-US" sz="1200" dirty="0" smtClean="0"/>
              </a:br>
              <a:r>
                <a:rPr lang="en-US" dirty="0" smtClean="0"/>
                <a:t>Destructors must NOT return any value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29" name="AutoShape 97"/>
            <p:cNvSpPr>
              <a:spLocks noChangeArrowheads="1"/>
            </p:cNvSpPr>
            <p:nvPr/>
          </p:nvSpPr>
          <p:spPr bwMode="auto">
            <a:xfrm>
              <a:off x="2331071" y="1482291"/>
              <a:ext cx="4470188" cy="1953928"/>
            </a:xfrm>
            <a:prstGeom prst="wedgeRoundRectCallout">
              <a:avLst>
                <a:gd name="adj1" fmla="val -56457"/>
                <a:gd name="adj2" fmla="val 90221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dirty="0" smtClean="0"/>
                <a:t>Destructors must </a:t>
              </a:r>
              <a:r>
                <a:rPr lang="en-US" dirty="0" smtClean="0">
                  <a:solidFill>
                    <a:srgbClr val="FF0000"/>
                  </a:solidFill>
                </a:rPr>
                <a:t>NOT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have</a:t>
              </a:r>
              <a:r>
                <a:rPr lang="en-US" dirty="0" smtClean="0"/>
                <a:t> any </a:t>
              </a:r>
              <a:r>
                <a:rPr lang="en-US" dirty="0" smtClean="0">
                  <a:solidFill>
                    <a:srgbClr val="FF0000"/>
                  </a:solidFill>
                </a:rPr>
                <a:t>parameters</a:t>
              </a:r>
              <a:r>
                <a:rPr lang="en-US" dirty="0" smtClean="0"/>
                <a:t>.</a:t>
              </a:r>
              <a:br>
                <a:rPr lang="en-US" dirty="0" smtClean="0"/>
              </a:br>
              <a:r>
                <a:rPr lang="en-US" sz="1200" dirty="0" smtClean="0"/>
                <a:t/>
              </a:r>
              <a:br>
                <a:rPr lang="en-US" sz="1200" dirty="0" smtClean="0"/>
              </a:br>
              <a:r>
                <a:rPr lang="en-US" dirty="0" smtClean="0"/>
                <a:t>Destructors must </a:t>
              </a:r>
              <a:r>
                <a:rPr lang="en-US" dirty="0" smtClean="0">
                  <a:solidFill>
                    <a:srgbClr val="FF0000"/>
                  </a:solidFill>
                </a:rPr>
                <a:t>NOT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return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a </a:t>
              </a: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r>
                <a:rPr lang="en-US" dirty="0" smtClean="0"/>
                <a:t>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3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0.50729 0.0006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3517E-6 L 0.46181 0.1332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0" y="66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139E-7 L 0.46475 0.1332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66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13334 C 0.5217 0.13334 0.57934 0.13334 0.6368 0.13334 " pathEditMode="relative" rAng="0" ptsTypes="f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2" grpId="0"/>
      <p:bldP spid="11" grpId="0"/>
      <p:bldP spid="15" grpId="0"/>
      <p:bldP spid="15" grpId="1"/>
      <p:bldP spid="3" grpId="0"/>
      <p:bldP spid="3" grpId="1"/>
      <p:bldP spid="3" grpId="2"/>
      <p:bldP spid="17" grpId="0"/>
      <p:bldP spid="17" grpId="1"/>
      <p:bldP spid="6" grpId="0"/>
      <p:bldP spid="21" grpId="0" animBg="1"/>
      <p:bldP spid="21" grpId="1" animBg="1"/>
      <p:bldP spid="22" grpId="0" animBg="1"/>
      <p:bldP spid="22" grpId="1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30758" y="838200"/>
            <a:ext cx="38424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 smtClean="0">
                <a:cs typeface="Courier New" pitchFamily="49" charset="0"/>
              </a:rPr>
              <a:t>If you don’t define your own destructor for a class…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29251" y="1694695"/>
            <a:ext cx="37147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 smtClean="0">
                <a:cs typeface="Courier New" pitchFamily="49" charset="0"/>
              </a:rPr>
              <a:t>Then C++ will define an implicit one for you…</a:t>
            </a:r>
            <a:endParaRPr lang="en-US" dirty="0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23825" y="704704"/>
            <a:ext cx="5305425" cy="594778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52400" y="1566284"/>
            <a:ext cx="4572000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{</a:t>
            </a:r>
            <a:endParaRPr lang="en-US" sz="1800" b="1" dirty="0" smtClean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m_numPCs</a:t>
            </a:r>
            <a:r>
              <a:rPr lang="en-US" sz="1800" b="1" dirty="0" smtClean="0">
                <a:latin typeface="Courier New" pitchFamily="49" charset="0"/>
              </a:rPr>
              <a:t> = 0;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m_macUser</a:t>
            </a:r>
            <a:r>
              <a:rPr lang="en-US" sz="1800" b="1" dirty="0" smtClean="0">
                <a:latin typeface="Courier New" pitchFamily="49" charset="0"/>
              </a:rPr>
              <a:t> = false;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  <a:endParaRPr lang="en-US" sz="1400" b="1" dirty="0" smtClean="0">
              <a:latin typeface="Courier New" pitchFamily="49" charset="0"/>
            </a:endParaRPr>
          </a:p>
          <a:p>
            <a:endParaRPr lang="en-US" sz="1100" b="1" dirty="0">
              <a:latin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return(0);   </a:t>
            </a:r>
          </a:p>
          <a:p>
            <a:r>
              <a:rPr lang="en-US" sz="1800" b="1" dirty="0">
                <a:latin typeface="Courier New" pitchFamily="49" charset="0"/>
              </a:rPr>
              <a:t>   return(10 *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}</a:t>
            </a:r>
            <a:endParaRPr lang="en-US" sz="14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84531" y="4563752"/>
            <a:ext cx="4867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42378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m_numPCs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m_macUser</a:t>
            </a:r>
            <a:r>
              <a:rPr lang="en-US" b="1" dirty="0">
                <a:latin typeface="Courier New" pitchFamily="49" charset="0"/>
              </a:rPr>
              <a:t>;</a:t>
            </a:r>
            <a:endParaRPr lang="en-US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};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94596" y="2558732"/>
            <a:ext cx="3714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 smtClean="0">
                <a:cs typeface="Courier New" pitchFamily="49" charset="0"/>
              </a:rPr>
              <a:t>This ensures that objects of your class properly go away when they go out of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2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5986254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class MP3Player</a:t>
            </a:r>
          </a:p>
          <a:p>
            <a:r>
              <a:rPr lang="en-US" sz="1200" b="1" dirty="0" smtClean="0"/>
              <a:t>{</a:t>
            </a:r>
          </a:p>
          <a:p>
            <a:r>
              <a:rPr lang="en-US" sz="1800" dirty="0" smtClean="0"/>
              <a:t>public:</a:t>
            </a:r>
          </a:p>
          <a:p>
            <a:r>
              <a:rPr lang="en-US" sz="1800" dirty="0" smtClean="0"/>
              <a:t>    MP3Player()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{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reserveSpaceOnDisk</a:t>
            </a:r>
            <a:r>
              <a:rPr lang="en-US" sz="1800" dirty="0" smtClean="0"/>
              <a:t>(100000000); // 100MB</a:t>
            </a:r>
          </a:p>
          <a:p>
            <a:r>
              <a:rPr lang="en-US" sz="1200" b="1" dirty="0" smtClean="0"/>
              <a:t>    }</a:t>
            </a:r>
            <a:endParaRPr lang="en-US" sz="1800" b="1" dirty="0" smtClean="0"/>
          </a:p>
          <a:p>
            <a:endParaRPr lang="en-US" sz="10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const</a:t>
            </a:r>
            <a:r>
              <a:rPr lang="en-US" sz="1800" dirty="0" smtClean="0"/>
              <a:t> </a:t>
            </a:r>
            <a:r>
              <a:rPr lang="en-US" sz="1800" dirty="0" err="1" smtClean="0"/>
              <a:t>std</a:t>
            </a:r>
            <a:r>
              <a:rPr lang="en-US" sz="1800" dirty="0" smtClean="0"/>
              <a:t>::string &amp;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</a:t>
            </a:r>
          </a:p>
          <a:p>
            <a:r>
              <a:rPr lang="en-US" sz="1200" b="1" dirty="0" smtClean="0"/>
              <a:t>   {</a:t>
            </a:r>
          </a:p>
          <a:p>
            <a:r>
              <a:rPr lang="en-US" sz="1800" dirty="0" smtClean="0"/>
              <a:t>       </a:t>
            </a:r>
            <a:r>
              <a:rPr lang="en-US" sz="1700" dirty="0" err="1" smtClean="0"/>
              <a:t>downloadToReservedSpace</a:t>
            </a:r>
            <a:r>
              <a:rPr lang="en-US" sz="1800" dirty="0" smtClean="0"/>
              <a:t>(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);</a:t>
            </a:r>
            <a:endParaRPr lang="en-US" sz="1200" b="1" dirty="0" smtClean="0"/>
          </a:p>
          <a:p>
            <a:r>
              <a:rPr lang="en-US" sz="1200" b="1" dirty="0" smtClean="0"/>
              <a:t>   }</a:t>
            </a:r>
          </a:p>
          <a:p>
            <a:endParaRPr lang="en-US" sz="700" b="1" dirty="0"/>
          </a:p>
          <a:p>
            <a:r>
              <a:rPr lang="en-US" sz="1200" b="1" dirty="0" smtClean="0"/>
              <a:t>  </a:t>
            </a:r>
            <a:r>
              <a:rPr lang="en-US" sz="1800" dirty="0"/>
              <a:t> void </a:t>
            </a:r>
            <a:r>
              <a:rPr lang="en-US" sz="1800" dirty="0" err="1" smtClean="0"/>
              <a:t>playSong</a:t>
            </a:r>
            <a:r>
              <a:rPr lang="en-US" sz="1800" dirty="0" smtClean="0"/>
              <a:t>()</a:t>
            </a:r>
            <a:endParaRPr lang="en-US" sz="1800" dirty="0"/>
          </a:p>
          <a:p>
            <a:r>
              <a:rPr lang="en-US" sz="1800" b="1" dirty="0"/>
              <a:t> </a:t>
            </a:r>
            <a:r>
              <a:rPr lang="en-US" sz="1800" b="1" dirty="0" smtClean="0"/>
              <a:t> </a:t>
            </a:r>
            <a:r>
              <a:rPr lang="en-US" sz="1400" b="1" dirty="0" smtClean="0"/>
              <a:t>{</a:t>
            </a:r>
            <a:endParaRPr lang="en-US" sz="1400" b="1" dirty="0"/>
          </a:p>
          <a:p>
            <a:r>
              <a:rPr lang="en-US" sz="1800" dirty="0"/>
              <a:t>       </a:t>
            </a:r>
            <a:r>
              <a:rPr lang="en-US" sz="1800" dirty="0" smtClean="0"/>
              <a:t>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 smtClean="0"/>
          </a:p>
          <a:p>
            <a:endParaRPr lang="en-US" sz="10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doneWithMusic</a:t>
            </a:r>
            <a:r>
              <a:rPr lang="en-US" sz="1800" dirty="0" smtClean="0"/>
              <a:t>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</a:t>
            </a:r>
            <a:endParaRPr lang="en-US" sz="1800" b="1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freeReservedSpaceOnDisk</a:t>
            </a:r>
            <a:r>
              <a:rPr lang="en-US" sz="1800" dirty="0"/>
              <a:t>();</a:t>
            </a:r>
            <a:endParaRPr lang="en-US" sz="1800" dirty="0" smtClean="0"/>
          </a:p>
          <a:p>
            <a:r>
              <a:rPr lang="en-US" sz="1200" b="1" dirty="0" smtClean="0"/>
              <a:t>   }</a:t>
            </a:r>
          </a:p>
          <a:p>
            <a:endParaRPr lang="en-US" sz="1200" b="1" dirty="0"/>
          </a:p>
          <a:p>
            <a:endParaRPr lang="en-US" sz="1200" b="1" dirty="0" smtClean="0"/>
          </a:p>
          <a:p>
            <a:endParaRPr lang="en-US" sz="1050" b="1" dirty="0"/>
          </a:p>
          <a:p>
            <a:endParaRPr lang="en-US" sz="1200" b="1" dirty="0" smtClean="0"/>
          </a:p>
          <a:p>
            <a:r>
              <a:rPr lang="en-US" sz="1400" b="1" dirty="0" smtClean="0"/>
              <a:t>};</a:t>
            </a:r>
            <a:endParaRPr lang="en-US" sz="1400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 smtClean="0"/>
              <a:t>Why Do We Need Destructors?</a:t>
            </a:r>
            <a:endParaRPr lang="en-US" sz="40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</a:t>
            </a:r>
            <a:r>
              <a:rPr lang="en-US" sz="1800" dirty="0" err="1" smtClean="0"/>
              <a:t>nt</a:t>
            </a:r>
            <a:r>
              <a:rPr lang="en-US" sz="1800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sz="1800" dirty="0" smtClean="0"/>
              <a:t>   string </a:t>
            </a:r>
            <a:r>
              <a:rPr lang="en-US" sz="1800" dirty="0" err="1" smtClean="0"/>
              <a:t>url</a:t>
            </a:r>
            <a:r>
              <a:rPr lang="en-US" sz="1800" dirty="0" smtClean="0"/>
              <a:t> = </a:t>
            </a:r>
            <a:r>
              <a:rPr lang="en-US" sz="1600" dirty="0" smtClean="0"/>
              <a:t>“www.music.com/song.mp3”;</a:t>
            </a:r>
            <a:endParaRPr lang="en-US" dirty="0" smtClean="0"/>
          </a:p>
          <a:p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// obsessively play song 100 times!</a:t>
            </a:r>
          </a:p>
          <a:p>
            <a:endParaRPr lang="en-US" sz="1050" dirty="0"/>
          </a:p>
          <a:p>
            <a:r>
              <a:rPr lang="en-US" sz="1800" dirty="0" smtClean="0"/>
              <a:t>   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i</a:t>
            </a:r>
            <a:r>
              <a:rPr lang="en-US" sz="1800" dirty="0" smtClean="0"/>
              <a:t>=0;i&lt;100;i++)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 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MP3Player p;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url</a:t>
            </a:r>
            <a:r>
              <a:rPr lang="en-US" sz="1800" dirty="0" smtClean="0"/>
              <a:t>);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p.playSong</a:t>
            </a:r>
            <a:r>
              <a:rPr lang="en-US" sz="1800" dirty="0" smtClean="0"/>
              <a:t>();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}</a:t>
            </a:r>
          </a:p>
          <a:p>
            <a:r>
              <a:rPr lang="en-US" sz="1200" b="1" dirty="0" smtClean="0"/>
              <a:t>}</a:t>
            </a:r>
            <a:endParaRPr lang="en-US" sz="1800" b="1" dirty="0" smtClean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11101011010101010101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0010000110101001110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72"/>
          <p:cNvSpPr>
            <a:spLocks noChangeShapeType="1"/>
          </p:cNvSpPr>
          <p:nvPr/>
        </p:nvSpPr>
        <p:spPr bwMode="auto">
          <a:xfrm>
            <a:off x="4598240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2"/>
          <p:cNvSpPr>
            <a:spLocks noChangeShapeType="1"/>
          </p:cNvSpPr>
          <p:nvPr/>
        </p:nvSpPr>
        <p:spPr bwMode="auto">
          <a:xfrm>
            <a:off x="4894727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72"/>
          <p:cNvSpPr>
            <a:spLocks noChangeShapeType="1"/>
          </p:cNvSpPr>
          <p:nvPr/>
        </p:nvSpPr>
        <p:spPr bwMode="auto">
          <a:xfrm>
            <a:off x="221264" y="17631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237890" y="20012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1844476"/>
            <a:ext cx="2088110" cy="967355"/>
          </a:xfrm>
          <a:prstGeom prst="rect">
            <a:avLst/>
          </a:prstGeom>
        </p:spPr>
      </p:pic>
      <p:sp>
        <p:nvSpPr>
          <p:cNvPr id="42" name="Line 72"/>
          <p:cNvSpPr>
            <a:spLocks noChangeShapeType="1"/>
          </p:cNvSpPr>
          <p:nvPr/>
        </p:nvSpPr>
        <p:spPr bwMode="auto">
          <a:xfrm>
            <a:off x="526064" y="22450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72"/>
          <p:cNvSpPr>
            <a:spLocks noChangeShapeType="1"/>
          </p:cNvSpPr>
          <p:nvPr/>
        </p:nvSpPr>
        <p:spPr bwMode="auto">
          <a:xfrm>
            <a:off x="209777" y="24639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72"/>
          <p:cNvSpPr>
            <a:spLocks noChangeShapeType="1"/>
          </p:cNvSpPr>
          <p:nvPr/>
        </p:nvSpPr>
        <p:spPr bwMode="auto">
          <a:xfrm>
            <a:off x="4889915" y="58583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09777" y="28602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72"/>
          <p:cNvSpPr>
            <a:spLocks noChangeShapeType="1"/>
          </p:cNvSpPr>
          <p:nvPr/>
        </p:nvSpPr>
        <p:spPr bwMode="auto">
          <a:xfrm>
            <a:off x="176123" y="3086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250879" y="1924679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11101011010101010101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0010000110101001110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8" name="Line 72"/>
          <p:cNvSpPr>
            <a:spLocks noChangeShapeType="1"/>
          </p:cNvSpPr>
          <p:nvPr/>
        </p:nvSpPr>
        <p:spPr bwMode="auto">
          <a:xfrm>
            <a:off x="434223" y="33146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72"/>
          <p:cNvSpPr>
            <a:spLocks noChangeShapeType="1"/>
          </p:cNvSpPr>
          <p:nvPr/>
        </p:nvSpPr>
        <p:spPr bwMode="auto">
          <a:xfrm>
            <a:off x="187599" y="35169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72"/>
          <p:cNvSpPr>
            <a:spLocks noChangeShapeType="1"/>
          </p:cNvSpPr>
          <p:nvPr/>
        </p:nvSpPr>
        <p:spPr bwMode="auto">
          <a:xfrm>
            <a:off x="4889098" y="61382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72"/>
          <p:cNvSpPr>
            <a:spLocks noChangeShapeType="1"/>
          </p:cNvSpPr>
          <p:nvPr/>
        </p:nvSpPr>
        <p:spPr bwMode="auto">
          <a:xfrm>
            <a:off x="171800" y="38506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72"/>
          <p:cNvSpPr>
            <a:spLocks noChangeShapeType="1"/>
          </p:cNvSpPr>
          <p:nvPr/>
        </p:nvSpPr>
        <p:spPr bwMode="auto">
          <a:xfrm>
            <a:off x="187608" y="4144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72"/>
          <p:cNvSpPr>
            <a:spLocks noChangeShapeType="1"/>
          </p:cNvSpPr>
          <p:nvPr/>
        </p:nvSpPr>
        <p:spPr bwMode="auto">
          <a:xfrm>
            <a:off x="423138" y="4421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72"/>
          <p:cNvSpPr>
            <a:spLocks noChangeShapeType="1"/>
          </p:cNvSpPr>
          <p:nvPr/>
        </p:nvSpPr>
        <p:spPr bwMode="auto">
          <a:xfrm>
            <a:off x="221264" y="465699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72"/>
          <p:cNvSpPr>
            <a:spLocks noChangeShapeType="1"/>
          </p:cNvSpPr>
          <p:nvPr/>
        </p:nvSpPr>
        <p:spPr bwMode="auto">
          <a:xfrm>
            <a:off x="4618367" y="633893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72"/>
          <p:cNvSpPr>
            <a:spLocks noChangeShapeType="1"/>
          </p:cNvSpPr>
          <p:nvPr/>
        </p:nvSpPr>
        <p:spPr bwMode="auto">
          <a:xfrm>
            <a:off x="4584380" y="509827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>
            <a:off x="4897493" y="556792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207404" y="1757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24030" y="19956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91" y="1564600"/>
            <a:ext cx="2088110" cy="967355"/>
          </a:xfrm>
          <a:prstGeom prst="rect">
            <a:avLst/>
          </a:prstGeom>
        </p:spPr>
      </p:pic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512204" y="223952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195917" y="24584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Drive</a:t>
              </a:r>
              <a:endParaRPr lang="en-US" dirty="0"/>
            </a:p>
          </p:txBody>
        </p:sp>
      </p:grpSp>
      <p:sp>
        <p:nvSpPr>
          <p:cNvPr id="64" name="Rounded Rectangular Callout 63"/>
          <p:cNvSpPr/>
          <p:nvPr/>
        </p:nvSpPr>
        <p:spPr bwMode="auto">
          <a:xfrm>
            <a:off x="3557847" y="648391"/>
            <a:ext cx="3158834" cy="1464231"/>
          </a:xfrm>
          <a:prstGeom prst="wedgeRoundRectCallout">
            <a:avLst>
              <a:gd name="adj1" fmla="val 66667"/>
              <a:gd name="adj2" fmla="val 86512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cached version! Now we’ve reserved 200MB!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>
            <a:off x="3491346" y="800791"/>
            <a:ext cx="3386048" cy="1464231"/>
          </a:xfrm>
          <a:prstGeom prst="wedgeRoundRectCallout">
            <a:avLst>
              <a:gd name="adj1" fmla="val 62003"/>
              <a:gd name="adj2" fmla="val 6266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two previous cached versions! Now we’ve reserved 300MB!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739022" y="3085268"/>
            <a:ext cx="3832977" cy="1464231"/>
          </a:xfrm>
          <a:prstGeom prst="wedgeRoundRectCallout">
            <a:avLst>
              <a:gd name="adj1" fmla="val 59834"/>
              <a:gd name="adj2" fmla="val 84809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After 100 times, we’ll end up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wasting 10GB!  All because we forgot to call our </a:t>
            </a:r>
            <a:r>
              <a:rPr kumimoji="0" lang="en-US" sz="2000" b="0" i="0" u="none" strike="noStrike" cap="none" normalizeH="0" dirty="0" err="1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doneWithMusic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method!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244836" y="4968872"/>
            <a:ext cx="723205" cy="520293"/>
            <a:chOff x="7880468" y="3062492"/>
            <a:chExt cx="723205" cy="520293"/>
          </a:xfrm>
        </p:grpSpPr>
        <p:sp>
          <p:nvSpPr>
            <p:cNvPr id="71" name="Rectangle 70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247602" y="4946699"/>
            <a:ext cx="723205" cy="520293"/>
            <a:chOff x="7880468" y="3062492"/>
            <a:chExt cx="723205" cy="520293"/>
          </a:xfrm>
        </p:grpSpPr>
        <p:sp>
          <p:nvSpPr>
            <p:cNvPr id="74" name="Rectangle 73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51093" y="48560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void </a:t>
            </a:r>
            <a:r>
              <a:rPr lang="en-US" sz="1800" dirty="0" err="1">
                <a:solidFill>
                  <a:srgbClr val="FF0000"/>
                </a:solidFill>
              </a:rPr>
              <a:t>doneWithMusic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</a:t>
            </a:r>
            <a:r>
              <a:rPr lang="en-US" sz="1800" dirty="0" err="1" smtClean="0">
                <a:solidFill>
                  <a:srgbClr val="FF0000"/>
                </a:solidFill>
              </a:rPr>
              <a:t>freeReservedSpaceOnDisk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4490836" y="4013855"/>
            <a:ext cx="3832977" cy="1464231"/>
          </a:xfrm>
          <a:prstGeom prst="wedgeRoundRectCallout">
            <a:avLst>
              <a:gd name="adj1" fmla="val -99134"/>
              <a:gd name="adj2" fmla="val 99570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–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class doesn’t have a destructor. </a:t>
            </a:r>
            <a:b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see what happens!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8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9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76" grpId="0"/>
      <p:bldP spid="77" grpId="0" animBg="1"/>
      <p:bldP spid="7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Acknowledgement</a:t>
            </a:r>
            <a:endParaRPr lang="zh-TW" alt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609600" y="1630682"/>
            <a:ext cx="8092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smtClean="0"/>
              <a:t>The slides are from Professor </a:t>
            </a:r>
            <a:r>
              <a:rPr lang="en-US" dirty="0" err="1" smtClean="0"/>
              <a:t>Nachenberg</a:t>
            </a:r>
            <a:r>
              <a:rPr lang="en-US" dirty="0" smtClean="0"/>
              <a:t>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5" y="2461680"/>
            <a:ext cx="8224365" cy="43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6101670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class MP3Player</a:t>
            </a:r>
          </a:p>
          <a:p>
            <a:r>
              <a:rPr lang="en-US" sz="1200" b="1" dirty="0" smtClean="0"/>
              <a:t>{</a:t>
            </a:r>
          </a:p>
          <a:p>
            <a:r>
              <a:rPr lang="en-US" sz="1800" dirty="0" smtClean="0"/>
              <a:t>public:</a:t>
            </a:r>
          </a:p>
          <a:p>
            <a:r>
              <a:rPr lang="en-US" sz="1800" dirty="0" smtClean="0"/>
              <a:t>    MP3Player()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{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reserveSpaceOnDisk</a:t>
            </a:r>
            <a:r>
              <a:rPr lang="en-US" sz="1800" dirty="0" smtClean="0"/>
              <a:t>(100000000); // 100MB</a:t>
            </a:r>
          </a:p>
          <a:p>
            <a:r>
              <a:rPr lang="en-US" sz="1200" b="1" dirty="0" smtClean="0"/>
              <a:t>    }</a:t>
            </a:r>
            <a:endParaRPr lang="en-US" sz="1800" b="1" dirty="0" smtClean="0"/>
          </a:p>
          <a:p>
            <a:endParaRPr lang="en-US" sz="10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const</a:t>
            </a:r>
            <a:r>
              <a:rPr lang="en-US" sz="1800" dirty="0" smtClean="0"/>
              <a:t> </a:t>
            </a:r>
            <a:r>
              <a:rPr lang="en-US" sz="1800" dirty="0" err="1" smtClean="0"/>
              <a:t>std</a:t>
            </a:r>
            <a:r>
              <a:rPr lang="en-US" sz="1800" dirty="0" smtClean="0"/>
              <a:t>::string &amp;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</a:t>
            </a:r>
          </a:p>
          <a:p>
            <a:r>
              <a:rPr lang="en-US" sz="1200" b="1" dirty="0" smtClean="0"/>
              <a:t>   {</a:t>
            </a:r>
          </a:p>
          <a:p>
            <a:r>
              <a:rPr lang="en-US" sz="1800" dirty="0" smtClean="0"/>
              <a:t>       </a:t>
            </a:r>
            <a:r>
              <a:rPr lang="en-US" sz="1700" dirty="0" err="1" smtClean="0"/>
              <a:t>downloadToReservedSpace</a:t>
            </a:r>
            <a:r>
              <a:rPr lang="en-US" sz="1800" dirty="0" smtClean="0"/>
              <a:t>(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);</a:t>
            </a:r>
            <a:endParaRPr lang="en-US" sz="1200" b="1" dirty="0" smtClean="0"/>
          </a:p>
          <a:p>
            <a:r>
              <a:rPr lang="en-US" sz="1200" b="1" dirty="0" smtClean="0"/>
              <a:t>   }</a:t>
            </a:r>
          </a:p>
          <a:p>
            <a:endParaRPr lang="en-US" sz="700" b="1" dirty="0"/>
          </a:p>
          <a:p>
            <a:r>
              <a:rPr lang="en-US" sz="1200" b="1" dirty="0" smtClean="0"/>
              <a:t>  </a:t>
            </a:r>
            <a:r>
              <a:rPr lang="en-US" sz="1800" dirty="0"/>
              <a:t> void </a:t>
            </a:r>
            <a:r>
              <a:rPr lang="en-US" sz="1800" dirty="0" err="1" smtClean="0"/>
              <a:t>playSong</a:t>
            </a:r>
            <a:r>
              <a:rPr lang="en-US" sz="1800" dirty="0" smtClean="0"/>
              <a:t>()</a:t>
            </a:r>
            <a:endParaRPr lang="en-US" sz="1800" dirty="0"/>
          </a:p>
          <a:p>
            <a:r>
              <a:rPr lang="en-US" sz="1800" b="1" dirty="0"/>
              <a:t> </a:t>
            </a:r>
            <a:r>
              <a:rPr lang="en-US" sz="1800" b="1" dirty="0" smtClean="0"/>
              <a:t> </a:t>
            </a:r>
            <a:r>
              <a:rPr lang="en-US" sz="1400" b="1" dirty="0" smtClean="0"/>
              <a:t>{</a:t>
            </a:r>
            <a:endParaRPr lang="en-US" sz="1400" b="1" dirty="0"/>
          </a:p>
          <a:p>
            <a:r>
              <a:rPr lang="en-US" sz="1800" dirty="0"/>
              <a:t>       </a:t>
            </a:r>
            <a:r>
              <a:rPr lang="en-US" sz="1800" dirty="0" smtClean="0"/>
              <a:t>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 smtClean="0"/>
          </a:p>
          <a:p>
            <a:endParaRPr lang="en-US" sz="3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doneWithMusic</a:t>
            </a:r>
            <a:r>
              <a:rPr lang="en-US" sz="1800" dirty="0" smtClean="0"/>
              <a:t>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</a:t>
            </a:r>
            <a:endParaRPr lang="en-US" sz="1800" b="1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freeReservedSpaceOnDisk</a:t>
            </a:r>
            <a:r>
              <a:rPr lang="en-US" sz="1800" dirty="0"/>
              <a:t>();</a:t>
            </a:r>
            <a:endParaRPr lang="en-US" sz="1800" dirty="0" smtClean="0"/>
          </a:p>
          <a:p>
            <a:r>
              <a:rPr lang="en-US" sz="1200" b="1" dirty="0" smtClean="0"/>
              <a:t>   }</a:t>
            </a:r>
          </a:p>
          <a:p>
            <a:endParaRPr lang="en-US" sz="1200" b="1" dirty="0"/>
          </a:p>
          <a:p>
            <a:endParaRPr lang="en-US" sz="1200" b="1" dirty="0" smtClean="0"/>
          </a:p>
          <a:p>
            <a:endParaRPr lang="en-US" sz="1050" b="1" dirty="0"/>
          </a:p>
          <a:p>
            <a:endParaRPr lang="en-US" sz="1200" b="1" dirty="0" smtClean="0"/>
          </a:p>
          <a:p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};</a:t>
            </a:r>
            <a:endParaRPr lang="en-US" sz="1400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 smtClean="0"/>
              <a:t>Why Do We Need Destructors?</a:t>
            </a:r>
            <a:endParaRPr lang="en-US" sz="40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</a:t>
            </a:r>
            <a:r>
              <a:rPr lang="en-US" sz="1800" dirty="0" err="1" smtClean="0"/>
              <a:t>nt</a:t>
            </a:r>
            <a:r>
              <a:rPr lang="en-US" sz="1800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sz="1800" dirty="0" smtClean="0"/>
              <a:t>   string </a:t>
            </a:r>
            <a:r>
              <a:rPr lang="en-US" sz="1800" dirty="0" err="1" smtClean="0"/>
              <a:t>url</a:t>
            </a:r>
            <a:r>
              <a:rPr lang="en-US" sz="1800" dirty="0" smtClean="0"/>
              <a:t> = </a:t>
            </a:r>
            <a:r>
              <a:rPr lang="en-US" sz="1600" dirty="0" smtClean="0"/>
              <a:t>“www.music.com/song.mp3”;</a:t>
            </a:r>
            <a:endParaRPr lang="en-US" dirty="0" smtClean="0"/>
          </a:p>
          <a:p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// obsessively play song 100 times!</a:t>
            </a:r>
          </a:p>
          <a:p>
            <a:endParaRPr lang="en-US" sz="1050" dirty="0"/>
          </a:p>
          <a:p>
            <a:r>
              <a:rPr lang="en-US" sz="1800" dirty="0" smtClean="0"/>
              <a:t>   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i</a:t>
            </a:r>
            <a:r>
              <a:rPr lang="en-US" sz="1800" dirty="0" smtClean="0"/>
              <a:t>=0;i&lt;100;i++)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 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MP3Player p;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url</a:t>
            </a:r>
            <a:r>
              <a:rPr lang="en-US" sz="1800" dirty="0" smtClean="0"/>
              <a:t>);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p.playSong</a:t>
            </a:r>
            <a:r>
              <a:rPr lang="en-US" sz="1800" dirty="0" smtClean="0"/>
              <a:t>();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}</a:t>
            </a:r>
          </a:p>
          <a:p>
            <a:r>
              <a:rPr lang="en-US" sz="1200" b="1" dirty="0" smtClean="0"/>
              <a:t>}</a:t>
            </a:r>
            <a:endParaRPr lang="en-US" sz="1800" b="1" dirty="0" smtClean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11101011010101010101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0010000110101001110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17841" y="56873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7030A0"/>
                </a:solidFill>
              </a:rPr>
              <a:t>~MP3Player()</a:t>
            </a:r>
            <a:endParaRPr lang="en-US" sz="1800" dirty="0">
              <a:solidFill>
                <a:srgbClr val="7030A0"/>
              </a:solidFill>
            </a:endParaRPr>
          </a:p>
          <a:p>
            <a:r>
              <a:rPr lang="en-US" sz="1200" b="1" dirty="0">
                <a:solidFill>
                  <a:srgbClr val="7030A0"/>
                </a:solidFill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</a:rPr>
              <a:t>{</a:t>
            </a:r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dirty="0">
                <a:solidFill>
                  <a:srgbClr val="7030A0"/>
                </a:solidFill>
              </a:rPr>
              <a:t>      </a:t>
            </a:r>
            <a:r>
              <a:rPr lang="en-US" sz="1800" dirty="0" err="1" smtClean="0">
                <a:solidFill>
                  <a:srgbClr val="7030A0"/>
                </a:solidFill>
              </a:rPr>
              <a:t>freeReservedSpaceOnDisk</a:t>
            </a:r>
            <a:r>
              <a:rPr lang="en-US" sz="1800" dirty="0" smtClean="0">
                <a:solidFill>
                  <a:srgbClr val="7030A0"/>
                </a:solidFill>
              </a:rPr>
              <a:t>();</a:t>
            </a:r>
            <a:endParaRPr lang="en-US" sz="1800" dirty="0">
              <a:solidFill>
                <a:srgbClr val="7030A0"/>
              </a:solidFill>
            </a:endParaRPr>
          </a:p>
          <a:p>
            <a:r>
              <a:rPr lang="en-US" sz="1200" b="1" dirty="0">
                <a:solidFill>
                  <a:srgbClr val="7030A0"/>
                </a:solidFill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</a:rPr>
              <a:t>}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1460187" y="3315157"/>
            <a:ext cx="3730945" cy="2043113"/>
          </a:xfrm>
          <a:prstGeom prst="wedgeRoundRectCallout">
            <a:avLst>
              <a:gd name="adj1" fmla="val -66638"/>
              <a:gd name="adj2" fmla="val 67216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Alright, let’s add a destructor to our class!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Now it’ll automatically delete the temporary file when the object goes away.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66098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12041" y="4529345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Now, when our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p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variable goes away, </a:t>
            </a:r>
            <a:r>
              <a:rPr lang="en-US" dirty="0" smtClean="0"/>
              <a:t>C++ automatically calls its destructor!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72"/>
          <p:cNvSpPr>
            <a:spLocks noChangeShapeType="1"/>
          </p:cNvSpPr>
          <p:nvPr/>
        </p:nvSpPr>
        <p:spPr bwMode="auto">
          <a:xfrm>
            <a:off x="489633" y="63340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Line 72"/>
          <p:cNvSpPr>
            <a:spLocks noChangeShapeType="1"/>
          </p:cNvSpPr>
          <p:nvPr/>
        </p:nvSpPr>
        <p:spPr bwMode="auto">
          <a:xfrm>
            <a:off x="169034" y="65612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72"/>
          <p:cNvSpPr>
            <a:spLocks noChangeShapeType="1"/>
          </p:cNvSpPr>
          <p:nvPr/>
        </p:nvSpPr>
        <p:spPr bwMode="auto">
          <a:xfrm>
            <a:off x="4542986" y="51041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3138976" y="903787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we delete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temporary file so our hard drive doesn’t fill up!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Drive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4" grpId="2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76" grpId="0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</a:t>
            </a:r>
            <a:r>
              <a:rPr lang="en-US" sz="3200" dirty="0" smtClean="0"/>
              <a:t>?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</a:t>
            </a:r>
            <a:r>
              <a:rPr lang="en-US" sz="2400" dirty="0" smtClean="0"/>
              <a:t>class </a:t>
            </a:r>
            <a:r>
              <a:rPr lang="en-US" sz="2400" dirty="0" smtClean="0">
                <a:solidFill>
                  <a:srgbClr val="FF0000"/>
                </a:solidFill>
              </a:rPr>
              <a:t>allocates a system resource</a:t>
            </a: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Reserves</a:t>
            </a:r>
            <a:r>
              <a:rPr lang="en-US" dirty="0" smtClean="0">
                <a:solidFill>
                  <a:srgbClr val="0000CC"/>
                </a:solidFill>
              </a:rPr>
              <a:t> memory </a:t>
            </a:r>
            <a:r>
              <a:rPr lang="en-US" dirty="0">
                <a:solidFill>
                  <a:srgbClr val="0000CC"/>
                </a:solidFill>
              </a:rPr>
              <a:t>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</a:t>
            </a:r>
            <a:r>
              <a:rPr lang="en-US" dirty="0" smtClean="0">
                <a:solidFill>
                  <a:srgbClr val="0000CC"/>
                </a:solidFill>
              </a:rPr>
              <a:t>memory</a:t>
            </a:r>
            <a:br>
              <a:rPr lang="en-US" dirty="0" smtClean="0">
                <a:solidFill>
                  <a:srgbClr val="0000CC"/>
                </a:solidFill>
              </a:rPr>
            </a:br>
            <a:r>
              <a:rPr lang="en-US" dirty="0" smtClean="0">
                <a:solidFill>
                  <a:srgbClr val="0000CC"/>
                </a:solidFill>
              </a:rPr>
              <a:t>with the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command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Connects </a:t>
            </a:r>
            <a:r>
              <a:rPr lang="en-US" dirty="0" smtClean="0">
                <a:solidFill>
                  <a:srgbClr val="6600CC"/>
                </a:solidFill>
              </a:rPr>
              <a:t>to another computer</a:t>
            </a:r>
            <a:br>
              <a:rPr lang="en-US" dirty="0" smtClean="0">
                <a:solidFill>
                  <a:srgbClr val="6600CC"/>
                </a:solidFill>
              </a:rPr>
            </a:br>
            <a:r>
              <a:rPr lang="en-US" dirty="0" smtClean="0">
                <a:solidFill>
                  <a:srgbClr val="6600CC"/>
                </a:solidFill>
              </a:rPr>
              <a:t>over the network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smtClean="0">
                <a:solidFill>
                  <a:srgbClr val="6600CC"/>
                </a:solidFill>
              </a:rPr>
              <a:t>from the other computer</a:t>
            </a:r>
            <a:endParaRPr lang="en-US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} 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</a:t>
            </a:r>
            <a:r>
              <a:rPr lang="en-US" sz="1900" dirty="0" smtClean="0">
                <a:solidFill>
                  <a:srgbClr val="006666"/>
                </a:solidFill>
              </a:rPr>
              <a:t>b;</a:t>
            </a:r>
            <a:endParaRPr lang="en-US" sz="1900" dirty="0">
              <a:solidFill>
                <a:srgbClr val="006666"/>
              </a:solidFill>
            </a:endParaRP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accent2"/>
                </a:solidFill>
              </a:rPr>
              <a:t>MP3Player *m </a:t>
            </a:r>
            <a:r>
              <a:rPr lang="en-US" sz="1900" dirty="0">
                <a:solidFill>
                  <a:schemeClr val="accent2"/>
                </a:solidFill>
              </a:rPr>
              <a:t>= </a:t>
            </a:r>
            <a:r>
              <a:rPr lang="en-US" sz="1900" dirty="0">
                <a:solidFill>
                  <a:srgbClr val="006600"/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 smtClean="0">
                <a:solidFill>
                  <a:schemeClr val="accent2"/>
                </a:solidFill>
              </a:rPr>
              <a:t>MP3Player;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getSong</a:t>
            </a:r>
            <a:r>
              <a:rPr lang="en-US" sz="1900" dirty="0" smtClean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playSong</a:t>
            </a:r>
            <a:r>
              <a:rPr lang="en-US" sz="1900" dirty="0" smtClean="0">
                <a:solidFill>
                  <a:schemeClr val="accent2"/>
                </a:solidFill>
              </a:rPr>
              <a:t>();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>
                <a:solidFill>
                  <a:srgbClr val="006600"/>
                </a:solidFill>
              </a:rPr>
              <a:t>delete </a:t>
            </a:r>
            <a:r>
              <a:rPr lang="en-US" sz="1900" dirty="0" smtClean="0">
                <a:solidFill>
                  <a:srgbClr val="006600"/>
                </a:solidFill>
              </a:rPr>
              <a:t>m;</a:t>
            </a:r>
            <a:endParaRPr lang="en-US" sz="1900" dirty="0">
              <a:solidFill>
                <a:srgbClr val="006600"/>
              </a:solidFill>
            </a:endParaRP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</a:t>
            </a:r>
            <a:r>
              <a:rPr lang="en-US" dirty="0" smtClean="0"/>
              <a:t>objects defined in a function are </a:t>
            </a:r>
            <a:r>
              <a:rPr lang="en-US" dirty="0"/>
              <a:t>destructed </a:t>
            </a:r>
            <a:r>
              <a:rPr lang="en-US" dirty="0" smtClean="0"/>
              <a:t>when they 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“go out of scope.” 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5231" y="6163109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a’s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</a:t>
              </a:r>
              <a:r>
                <a:rPr lang="en-US" sz="1900" dirty="0" smtClean="0">
                  <a:solidFill>
                    <a:schemeClr val="tx2"/>
                  </a:solidFill>
                </a:rPr>
                <a:t>called here</a:t>
              </a:r>
              <a:endParaRPr lang="en-US" sz="19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6192535" y="4203901"/>
            <a:ext cx="2951465" cy="2612536"/>
          </a:xfrm>
          <a:prstGeom prst="wedgeRoundRectCallout">
            <a:avLst>
              <a:gd name="adj1" fmla="val -118172"/>
              <a:gd name="adj2" fmla="val -3189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900" dirty="0" smtClean="0">
              <a:solidFill>
                <a:srgbClr val="6600CC"/>
              </a:solidFill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</a:rPr>
              <a:t>Dynamically allocated variables </a:t>
            </a:r>
            <a:r>
              <a:rPr lang="en-US" sz="1800" dirty="0" smtClean="0">
                <a:solidFill>
                  <a:schemeClr val="accent2"/>
                </a:solidFill>
              </a:rPr>
              <a:t/>
            </a:r>
            <a:br>
              <a:rPr lang="en-US" sz="1800" dirty="0" smtClean="0">
                <a:solidFill>
                  <a:schemeClr val="accent2"/>
                </a:solidFill>
              </a:rPr>
            </a:br>
            <a:r>
              <a:rPr lang="en-US" sz="1800" dirty="0" smtClean="0">
                <a:solidFill>
                  <a:schemeClr val="accent2"/>
                </a:solidFill>
              </a:rPr>
              <a:t>(e.g., allocated using the </a:t>
            </a:r>
            <a:r>
              <a:rPr lang="en-US" sz="1800" dirty="0" smtClean="0">
                <a:solidFill>
                  <a:srgbClr val="006600"/>
                </a:solidFill>
              </a:rPr>
              <a:t>new </a:t>
            </a:r>
            <a:r>
              <a:rPr lang="en-US" sz="1800" dirty="0" smtClean="0">
                <a:solidFill>
                  <a:schemeClr val="accent2"/>
                </a:solidFill>
              </a:rPr>
              <a:t>command) are </a:t>
            </a:r>
            <a:r>
              <a:rPr lang="en-US" sz="1800" dirty="0">
                <a:solidFill>
                  <a:schemeClr val="accent2"/>
                </a:solidFill>
              </a:rPr>
              <a:t>destructed when </a:t>
            </a:r>
            <a:r>
              <a:rPr lang="en-US" sz="1800" dirty="0">
                <a:solidFill>
                  <a:srgbClr val="006666"/>
                </a:solidFill>
              </a:rPr>
              <a:t>delete </a:t>
            </a:r>
            <a:r>
              <a:rPr lang="en-US" sz="1800" dirty="0">
                <a:solidFill>
                  <a:schemeClr val="accent2"/>
                </a:solidFill>
              </a:rPr>
              <a:t>is </a:t>
            </a:r>
            <a:r>
              <a:rPr lang="en-US" sz="1800" dirty="0" smtClean="0">
                <a:solidFill>
                  <a:schemeClr val="accent2"/>
                </a:solidFill>
              </a:rPr>
              <a:t>called, </a:t>
            </a:r>
            <a:r>
              <a:rPr lang="en-US" sz="1800" i="1" dirty="0">
                <a:solidFill>
                  <a:srgbClr val="FF3300"/>
                </a:solidFill>
              </a:rPr>
              <a:t>before </a:t>
            </a:r>
            <a:r>
              <a:rPr lang="en-US" sz="1800" dirty="0">
                <a:solidFill>
                  <a:schemeClr val="accent2"/>
                </a:solidFill>
              </a:rPr>
              <a:t>the memory is </a:t>
            </a:r>
            <a:r>
              <a:rPr lang="en-US" sz="1800" dirty="0" smtClean="0">
                <a:solidFill>
                  <a:schemeClr val="accent2"/>
                </a:solidFill>
              </a:rPr>
              <a:t>actually freed </a:t>
            </a:r>
            <a:r>
              <a:rPr lang="en-US" sz="1800" dirty="0">
                <a:solidFill>
                  <a:schemeClr val="accent2"/>
                </a:solidFill>
              </a:rPr>
              <a:t>by the </a:t>
            </a:r>
            <a:r>
              <a:rPr lang="en-US" sz="1800" dirty="0" smtClean="0">
                <a:solidFill>
                  <a:schemeClr val="accent2"/>
                </a:solidFill>
              </a:rPr>
              <a:t>OS.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b’s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called each time we hit the end of the block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3349" y="5365041"/>
            <a:ext cx="4437188" cy="800219"/>
            <a:chOff x="1869281" y="5373188"/>
            <a:chExt cx="4437188" cy="800219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919663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6"/>
                  </a:solidFill>
                </a:rPr>
                <a:t>m’s </a:t>
              </a:r>
              <a:r>
                <a:rPr lang="en-US" sz="1800" dirty="0" smtClean="0"/>
                <a:t>destructor is called </a:t>
              </a:r>
              <a:r>
                <a:rPr lang="en-US" sz="1800" dirty="0" smtClean="0">
                  <a:solidFill>
                    <a:schemeClr val="tx2"/>
                  </a:solidFill>
                </a:rPr>
                <a:t>here </a:t>
              </a:r>
              <a:br>
                <a:rPr lang="en-US" sz="1800" dirty="0" smtClean="0">
                  <a:solidFill>
                    <a:schemeClr val="tx2"/>
                  </a:solidFill>
                </a:rPr>
              </a:br>
              <a:r>
                <a:rPr lang="en-US" sz="1400" dirty="0" smtClean="0">
                  <a:solidFill>
                    <a:srgbClr val="FF0000"/>
                  </a:solidFill>
                </a:rPr>
                <a:t>(note: if don’t use </a:t>
              </a:r>
              <a:r>
                <a:rPr lang="en-US" sz="1400" dirty="0" smtClean="0">
                  <a:solidFill>
                    <a:srgbClr val="006600"/>
                  </a:solidFill>
                </a:rPr>
                <a:t>delete</a:t>
              </a:r>
              <a:r>
                <a:rPr lang="en-US" sz="1400" dirty="0" smtClean="0">
                  <a:solidFill>
                    <a:srgbClr val="FF0000"/>
                  </a:solidFill>
                </a:rPr>
                <a:t>, m’s </a:t>
              </a:r>
              <a:r>
                <a:rPr lang="en-US" sz="1400" dirty="0" err="1" smtClean="0">
                  <a:solidFill>
                    <a:srgbClr val="FF0000"/>
                  </a:solidFill>
                </a:rPr>
                <a:t>d’tor</a:t>
              </a:r>
              <a:r>
                <a:rPr lang="en-US" sz="1400" dirty="0" smtClean="0">
                  <a:solidFill>
                    <a:srgbClr val="FF0000"/>
                  </a:solidFill>
                </a:rPr>
                <a:t> is </a:t>
              </a:r>
              <a:r>
                <a:rPr lang="en-US" sz="1400" b="1" i="1" dirty="0" smtClean="0">
                  <a:solidFill>
                    <a:srgbClr val="FF0000"/>
                  </a:solidFill>
                </a:rPr>
                <a:t>never</a:t>
              </a:r>
              <a:r>
                <a:rPr lang="en-US" sz="1400" dirty="0" smtClean="0">
                  <a:solidFill>
                    <a:srgbClr val="FF0000"/>
                  </a:solidFill>
                </a:rPr>
                <a:t>  </a:t>
              </a:r>
              <a:br>
                <a:rPr lang="en-US" sz="1400" dirty="0" smtClean="0">
                  <a:solidFill>
                    <a:srgbClr val="FF0000"/>
                  </a:solidFill>
                </a:rPr>
              </a:br>
              <a:r>
                <a:rPr lang="en-US" sz="1400" dirty="0" smtClean="0">
                  <a:solidFill>
                    <a:srgbClr val="FF0000"/>
                  </a:solidFill>
                </a:rPr>
                <a:t>called – </a:t>
              </a:r>
              <a:r>
                <a:rPr lang="en-US" sz="1400" b="1" i="1" dirty="0" smtClean="0">
                  <a:solidFill>
                    <a:srgbClr val="FF0000"/>
                  </a:solidFill>
                </a:rPr>
                <a:t>not even when the program ends!</a:t>
              </a:r>
              <a:r>
                <a:rPr lang="en-US" sz="1400" dirty="0" smtClean="0">
                  <a:solidFill>
                    <a:srgbClr val="FF0000"/>
                  </a:solidFill>
                </a:rPr>
                <a:t>)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} 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</a:t>
            </a:r>
            <a:r>
              <a:rPr lang="en-US" sz="1900" dirty="0" smtClean="0">
                <a:solidFill>
                  <a:srgbClr val="006666"/>
                </a:solidFill>
              </a:rPr>
              <a:t>b;</a:t>
            </a:r>
            <a:endParaRPr lang="en-US" sz="1900" dirty="0">
              <a:solidFill>
                <a:srgbClr val="006666"/>
              </a:solidFill>
            </a:endParaRP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 smtClean="0"/>
              <a:t>Finally, when you define an </a:t>
            </a:r>
            <a:r>
              <a:rPr lang="en-US" dirty="0" smtClean="0">
                <a:solidFill>
                  <a:srgbClr val="6600CC"/>
                </a:solidFill>
              </a:rPr>
              <a:t>array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FF0000"/>
                </a:solidFill>
              </a:rPr>
              <a:t>N items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rgbClr val="FF0000"/>
                </a:solidFill>
              </a:rPr>
              <a:t>destructor</a:t>
            </a:r>
            <a:r>
              <a:rPr lang="en-US" dirty="0" smtClean="0"/>
              <a:t> is called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N times </a:t>
            </a:r>
            <a:r>
              <a:rPr lang="en-US" dirty="0" smtClean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a;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x[</a:t>
            </a:r>
            <a:r>
              <a:rPr lang="en-US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7030A0"/>
                </a:solidFill>
              </a:rPr>
              <a:t>];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 smtClean="0">
                  <a:solidFill>
                    <a:srgbClr val="FF0000"/>
                  </a:solidFill>
                </a:rPr>
                <a:t>42 times </a:t>
              </a:r>
              <a:r>
                <a:rPr lang="en-US" sz="1900" dirty="0" smtClean="0">
                  <a:solidFill>
                    <a:schemeClr val="tx2"/>
                  </a:solidFill>
                </a:rPr>
                <a:t>for x here!</a:t>
              </a:r>
              <a:endParaRPr lang="en-US" sz="1900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accent2"/>
                </a:solidFill>
              </a:rPr>
              <a:t>MP3Player *m </a:t>
            </a:r>
            <a:r>
              <a:rPr lang="en-US" sz="1900" dirty="0">
                <a:solidFill>
                  <a:schemeClr val="accent2"/>
                </a:solidFill>
              </a:rPr>
              <a:t>= new </a:t>
            </a:r>
            <a:r>
              <a:rPr lang="en-US" sz="1900" dirty="0" smtClean="0">
                <a:solidFill>
                  <a:schemeClr val="accent2"/>
                </a:solidFill>
              </a:rPr>
              <a:t>MP3Player;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getSong</a:t>
            </a:r>
            <a:r>
              <a:rPr lang="en-US" sz="1900" dirty="0" smtClean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playSong</a:t>
            </a:r>
            <a:r>
              <a:rPr lang="en-US" sz="1900" dirty="0" smtClean="0">
                <a:solidFill>
                  <a:schemeClr val="accent2"/>
                </a:solidFill>
              </a:rPr>
              <a:t>();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>
                <a:solidFill>
                  <a:schemeClr val="accent2"/>
                </a:solidFill>
              </a:rPr>
              <a:t>delete </a:t>
            </a:r>
            <a:r>
              <a:rPr lang="en-US" sz="1900" dirty="0" smtClean="0">
                <a:solidFill>
                  <a:schemeClr val="accent2"/>
                </a:solidFill>
              </a:rPr>
              <a:t>m;</a:t>
            </a:r>
            <a:endParaRPr lang="en-US" sz="1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746125" y="808038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Name all the times the CSNerd destructor is called in this example…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070764" y="1742209"/>
            <a:ext cx="3962400" cy="506412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a, *b;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main(void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x;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delete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1564" y="1589809"/>
            <a:ext cx="4938713" cy="53086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 = 1;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&lt;&lt;“Argh! I’m dying. Where’s my 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          </a:t>
            </a:r>
            <a:r>
              <a:rPr lang="en-US" sz="1600" b="1" dirty="0" err="1">
                <a:latin typeface="Courier New" pitchFamily="49" charset="0"/>
              </a:rPr>
              <a:t>iphone</a:t>
            </a:r>
            <a:r>
              <a:rPr lang="en-US" sz="1600" b="1" dirty="0">
                <a:latin typeface="Courier New" pitchFamily="49" charset="0"/>
              </a:rPr>
              <a:t>?”;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r>
              <a:rPr lang="en-US"/>
              <a:t>Class Composition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</a:t>
            </a:r>
            <a:r>
              <a:rPr lang="en-US" sz="2400" dirty="0" smtClean="0">
                <a:solidFill>
                  <a:schemeClr val="accent2"/>
                </a:solidFill>
              </a:rPr>
              <a:t>composition </a:t>
            </a:r>
            <a:r>
              <a:rPr lang="en-US" sz="2400" dirty="0" smtClean="0"/>
              <a:t>is when a </a:t>
            </a:r>
            <a:r>
              <a:rPr lang="en-US" sz="2400" dirty="0"/>
              <a:t>class contains </a:t>
            </a:r>
            <a:r>
              <a:rPr lang="en-US" sz="2400" dirty="0" smtClean="0"/>
              <a:t>one </a:t>
            </a:r>
            <a:br>
              <a:rPr lang="en-US" sz="2400" dirty="0" smtClean="0"/>
            </a:br>
            <a:r>
              <a:rPr lang="en-US" sz="2400" dirty="0" smtClean="0"/>
              <a:t>or more member variables that are </a:t>
            </a:r>
            <a:r>
              <a:rPr lang="en-US" sz="2400" dirty="0" smtClean="0">
                <a:solidFill>
                  <a:srgbClr val="7030A0"/>
                </a:solidFill>
              </a:rPr>
              <a:t>objects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88083" name="Group 19"/>
          <p:cNvGrpSpPr>
            <a:grpSpLocks/>
          </p:cNvGrpSpPr>
          <p:nvPr/>
        </p:nvGrpSpPr>
        <p:grpSpPr bwMode="auto">
          <a:xfrm>
            <a:off x="304800" y="2286000"/>
            <a:ext cx="2435225" cy="3674638"/>
            <a:chOff x="192" y="1379"/>
            <a:chExt cx="1534" cy="2840"/>
          </a:xfrm>
        </p:grpSpPr>
        <p:sp>
          <p:nvSpPr>
            <p:cNvPr id="88073" name="Rectangle 9"/>
            <p:cNvSpPr>
              <a:spLocks noChangeArrowheads="1"/>
            </p:cNvSpPr>
            <p:nvPr/>
          </p:nvSpPr>
          <p:spPr bwMode="auto">
            <a:xfrm>
              <a:off x="192" y="1392"/>
              <a:ext cx="153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240" y="1379"/>
              <a:ext cx="1062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</a:t>
              </a:r>
              <a:r>
                <a:rPr lang="en-US" sz="1800" dirty="0" err="1">
                  <a:solidFill>
                    <a:schemeClr val="accent2"/>
                  </a:solidFill>
                </a:rPr>
                <a:t>GasTank</a:t>
              </a:r>
              <a:endParaRPr lang="en-US" sz="1800" dirty="0">
                <a:solidFill>
                  <a:schemeClr val="accent2"/>
                </a:solidFill>
              </a:endParaRPr>
            </a:p>
            <a:p>
              <a:r>
                <a:rPr lang="en-US" sz="18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…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  <a:p>
              <a:endParaRPr lang="en-US" sz="1000" dirty="0"/>
            </a:p>
          </p:txBody>
        </p:sp>
      </p:grpSp>
      <p:grpSp>
        <p:nvGrpSpPr>
          <p:cNvPr id="88084" name="Group 20"/>
          <p:cNvGrpSpPr>
            <a:grpSpLocks/>
          </p:cNvGrpSpPr>
          <p:nvPr/>
        </p:nvGrpSpPr>
        <p:grpSpPr bwMode="auto">
          <a:xfrm>
            <a:off x="6073775" y="2209800"/>
            <a:ext cx="2950583" cy="4508500"/>
            <a:chOff x="3964" y="1392"/>
            <a:chExt cx="1594" cy="2840"/>
          </a:xfrm>
        </p:grpSpPr>
        <p:sp>
          <p:nvSpPr>
            <p:cNvPr id="88074" name="Rectangle 10"/>
            <p:cNvSpPr>
              <a:spLocks noChangeArrowheads="1"/>
            </p:cNvSpPr>
            <p:nvPr/>
          </p:nvSpPr>
          <p:spPr bwMode="auto">
            <a:xfrm>
              <a:off x="3964" y="1405"/>
              <a:ext cx="159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968" y="1392"/>
              <a:ext cx="728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Valve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 </a:t>
              </a:r>
              <a:r>
                <a:rPr lang="en-US" sz="1600" dirty="0" smtClean="0">
                  <a:solidFill>
                    <a:schemeClr val="accent2"/>
                  </a:solidFill>
                </a:rPr>
                <a:t>  …</a:t>
              </a:r>
              <a:endParaRPr lang="en-US" sz="1600" dirty="0">
                <a:solidFill>
                  <a:schemeClr val="accent2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63908" y="363286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Car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 smtClean="0">
                <a:solidFill>
                  <a:schemeClr val="accent2"/>
                </a:solidFill>
              </a:rPr>
              <a:t>   </a:t>
            </a:r>
            <a:r>
              <a:rPr lang="en-US" sz="1800" dirty="0" err="1" smtClean="0">
                <a:solidFill>
                  <a:schemeClr val="accent2"/>
                </a:solidFill>
              </a:rPr>
              <a:t>GasTank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myTank</a:t>
            </a:r>
            <a:r>
              <a:rPr lang="en-US" sz="1800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smtClean="0">
                <a:solidFill>
                  <a:schemeClr val="accent2"/>
                </a:solidFill>
              </a:rPr>
              <a:t>  </a:t>
            </a:r>
            <a:r>
              <a:rPr lang="en-US" sz="1800" dirty="0" err="1" smtClean="0">
                <a:solidFill>
                  <a:schemeClr val="accent2"/>
                </a:solidFill>
              </a:rPr>
              <a:t>int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horsePower</a:t>
            </a:r>
            <a:r>
              <a:rPr lang="en-US" sz="1800" dirty="0" smtClean="0">
                <a:solidFill>
                  <a:schemeClr val="accent2"/>
                </a:solidFill>
              </a:rPr>
              <a:t>;</a:t>
            </a:r>
            <a:r>
              <a:rPr lang="en-US" sz="1800" dirty="0">
                <a:solidFill>
                  <a:schemeClr val="accent2"/>
                </a:solidFill>
              </a:rPr>
              <a:t/>
            </a:r>
            <a:br>
              <a:rPr lang="en-US" sz="1800" dirty="0">
                <a:solidFill>
                  <a:schemeClr val="accent2"/>
                </a:solidFill>
              </a:rPr>
            </a:br>
            <a:endParaRPr lang="en-US" sz="1800" dirty="0" smtClean="0">
              <a:solidFill>
                <a:schemeClr val="accent2"/>
              </a:solidFill>
            </a:endParaRPr>
          </a:p>
          <a:p>
            <a:r>
              <a:rPr lang="en-US" sz="1800" dirty="0" smtClean="0"/>
              <a:t>};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081991" y="329437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6666"/>
                </a:solidFill>
              </a:rPr>
              <a:t>class Heart</a:t>
            </a:r>
          </a:p>
          <a:p>
            <a:r>
              <a:rPr lang="en-US" sz="1800" dirty="0">
                <a:solidFill>
                  <a:srgbClr val="006666"/>
                </a:solidFill>
              </a:rPr>
              <a:t>{</a:t>
            </a:r>
          </a:p>
          <a:p>
            <a:r>
              <a:rPr lang="en-US" sz="1800" dirty="0" smtClean="0">
                <a:solidFill>
                  <a:srgbClr val="006666"/>
                </a:solidFill>
              </a:rPr>
              <a:t>     …</a:t>
            </a:r>
            <a:endParaRPr lang="en-US" sz="1800" dirty="0">
              <a:solidFill>
                <a:srgbClr val="006666"/>
              </a:solidFill>
            </a:endParaRPr>
          </a:p>
          <a:p>
            <a:r>
              <a:rPr lang="en-US" sz="1800" dirty="0" smtClean="0">
                <a:solidFill>
                  <a:srgbClr val="006666"/>
                </a:solidFill>
              </a:rPr>
              <a:t> private</a:t>
            </a:r>
            <a:r>
              <a:rPr lang="en-US" sz="1800" dirty="0">
                <a:solidFill>
                  <a:srgbClr val="006666"/>
                </a:solidFill>
              </a:rPr>
              <a:t>: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chemeClr val="accent2"/>
                </a:solidFill>
              </a:rPr>
              <a:t>Valve </a:t>
            </a:r>
            <a:r>
              <a:rPr lang="en-US" sz="1800" dirty="0" err="1">
                <a:solidFill>
                  <a:schemeClr val="accent2"/>
                </a:solidFill>
              </a:rPr>
              <a:t>m_valves</a:t>
            </a:r>
            <a:r>
              <a:rPr lang="en-US" sz="1800" dirty="0">
                <a:solidFill>
                  <a:schemeClr val="accent2"/>
                </a:solidFill>
              </a:rPr>
              <a:t>[4];</a:t>
            </a:r>
          </a:p>
          <a:p>
            <a:r>
              <a:rPr lang="en-US" sz="1800" dirty="0">
                <a:solidFill>
                  <a:srgbClr val="006666"/>
                </a:solidFill>
              </a:rPr>
              <a:t>};</a:t>
            </a:r>
          </a:p>
          <a:p>
            <a:endParaRPr lang="en-US" sz="1800" dirty="0">
              <a:solidFill>
                <a:srgbClr val="0066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0330" y="4999306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TinMan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...</a:t>
            </a:r>
            <a:endParaRPr lang="en-US" sz="1800" dirty="0"/>
          </a:p>
          <a:p>
            <a:r>
              <a:rPr lang="en-US" sz="1800" dirty="0"/>
              <a:t>private: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6666"/>
                </a:solidFill>
              </a:rPr>
              <a:t>Heart </a:t>
            </a:r>
            <a:r>
              <a:rPr lang="en-US" sz="1800" dirty="0" err="1">
                <a:solidFill>
                  <a:srgbClr val="006666"/>
                </a:solidFill>
              </a:rPr>
              <a:t>m_myHeart</a:t>
            </a:r>
            <a:r>
              <a:rPr lang="en-US" sz="1800" dirty="0">
                <a:solidFill>
                  <a:srgbClr val="006666"/>
                </a:solidFill>
              </a:rPr>
              <a:t>;</a:t>
            </a:r>
          </a:p>
          <a:p>
            <a:r>
              <a:rPr lang="en-US" sz="1800" dirty="0"/>
              <a:t>};</a:t>
            </a:r>
          </a:p>
        </p:txBody>
      </p:sp>
      <p:sp>
        <p:nvSpPr>
          <p:cNvPr id="22" name="Right Arrow 21"/>
          <p:cNvSpPr/>
          <p:nvPr/>
        </p:nvSpPr>
        <p:spPr bwMode="auto">
          <a:xfrm flipH="1">
            <a:off x="2515154" y="4636966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319278" y="4266684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4" name="Right Arrow 23"/>
          <p:cNvSpPr/>
          <p:nvPr/>
        </p:nvSpPr>
        <p:spPr bwMode="auto">
          <a:xfrm>
            <a:off x="4319278" y="596063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5" name="Right Arrow 24"/>
          <p:cNvSpPr/>
          <p:nvPr/>
        </p:nvSpPr>
        <p:spPr bwMode="auto">
          <a:xfrm rot="2327181" flipH="1">
            <a:off x="2383044" y="587247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3041206" y="1863866"/>
            <a:ext cx="2869797" cy="1953929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rgbClr val="0000CC"/>
                </a:solidFill>
              </a:rPr>
              <a:t>Note: </a:t>
            </a:r>
            <a:r>
              <a:rPr lang="en-US" sz="1800" dirty="0" smtClean="0">
                <a:solidFill>
                  <a:srgbClr val="7030A0"/>
                </a:solidFill>
              </a:rPr>
              <a:t>string </a:t>
            </a:r>
            <a:r>
              <a:rPr lang="en-US" sz="1800" dirty="0" smtClean="0">
                <a:solidFill>
                  <a:srgbClr val="0000CC"/>
                </a:solidFill>
              </a:rPr>
              <a:t>is a class just like </a:t>
            </a:r>
            <a:r>
              <a:rPr lang="en-US" sz="1800" dirty="0" smtClean="0">
                <a:solidFill>
                  <a:srgbClr val="7030A0"/>
                </a:solidFill>
              </a:rPr>
              <a:t>Car </a:t>
            </a:r>
            <a:r>
              <a:rPr lang="en-US" sz="1800" dirty="0" smtClean="0">
                <a:solidFill>
                  <a:srgbClr val="0000CC"/>
                </a:solidFill>
              </a:rPr>
              <a:t>and </a:t>
            </a:r>
            <a:r>
              <a:rPr lang="en-US" sz="1800" dirty="0" err="1" smtClean="0">
                <a:solidFill>
                  <a:srgbClr val="7030A0"/>
                </a:solidFill>
              </a:rPr>
              <a:t>GasTank</a:t>
            </a:r>
            <a:r>
              <a:rPr lang="en-US" sz="1800" dirty="0" smtClean="0">
                <a:solidFill>
                  <a:srgbClr val="0000CC"/>
                </a:solidFill>
              </a:rPr>
              <a:t>!  So if your class contains a string member, you’re doing composition!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486875" y="5271750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 string </a:t>
            </a:r>
            <a:r>
              <a:rPr lang="en-US" sz="1800" dirty="0" err="1">
                <a:solidFill>
                  <a:schemeClr val="accent2"/>
                </a:solidFill>
              </a:rPr>
              <a:t>modelName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endParaRPr lang="en-US" sz="1800" dirty="0"/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2740025" y="1908558"/>
            <a:ext cx="2869797" cy="1610588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 smtClean="0">
                <a:solidFill>
                  <a:srgbClr val="7030A0"/>
                </a:solidFill>
              </a:rPr>
              <a:t>myTank</a:t>
            </a:r>
            <a:r>
              <a:rPr lang="en-US" sz="1800" dirty="0" smtClean="0">
                <a:solidFill>
                  <a:srgbClr val="7030A0"/>
                </a:solidFill>
              </a:rPr>
              <a:t> </a:t>
            </a:r>
            <a:r>
              <a:rPr lang="en-US" sz="1800" dirty="0" smtClean="0">
                <a:solidFill>
                  <a:srgbClr val="0000CC"/>
                </a:solidFill>
              </a:rPr>
              <a:t>is an object of the </a:t>
            </a:r>
            <a:r>
              <a:rPr lang="en-US" sz="1800" dirty="0" err="1" smtClean="0">
                <a:solidFill>
                  <a:srgbClr val="FF0000"/>
                </a:solidFill>
              </a:rPr>
              <a:t>GasTank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0000CC"/>
                </a:solidFill>
              </a:rPr>
              <a:t>class. </a:t>
            </a:r>
            <a:br>
              <a:rPr lang="en-US" sz="1800" dirty="0" smtClean="0">
                <a:solidFill>
                  <a:srgbClr val="0000CC"/>
                </a:solidFill>
              </a:rPr>
            </a:br>
            <a:r>
              <a:rPr lang="en-US" sz="1200" dirty="0" smtClean="0">
                <a:solidFill>
                  <a:srgbClr val="0000CC"/>
                </a:solidFill>
              </a:rPr>
              <a:t/>
            </a:r>
            <a:br>
              <a:rPr lang="en-US" sz="1200" dirty="0" smtClean="0">
                <a:solidFill>
                  <a:srgbClr val="0000CC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So our </a:t>
            </a:r>
            <a:r>
              <a:rPr lang="en-US" sz="1800" dirty="0" smtClean="0">
                <a:solidFill>
                  <a:srgbClr val="7030A0"/>
                </a:solidFill>
              </a:rPr>
              <a:t>Car</a:t>
            </a:r>
            <a:r>
              <a:rPr lang="en-US" sz="1800" dirty="0" smtClean="0">
                <a:solidFill>
                  <a:srgbClr val="0000CC"/>
                </a:solidFill>
              </a:rPr>
              <a:t> class is using class composition.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2" grpId="0" animBg="1"/>
      <p:bldP spid="23" grpId="0" animBg="1"/>
      <p:bldP spid="24" grpId="0" animBg="1"/>
      <p:bldP spid="25" grpId="0" animBg="1"/>
      <p:bldP spid="17" grpId="0" animBg="1"/>
      <p:bldP spid="17" grpId="1" animBg="1"/>
      <p:bldP spid="5" grpId="0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001576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a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has a constructor. </a:t>
            </a:r>
            <a:r>
              <a:rPr lang="en-US" dirty="0" smtClean="0">
                <a:solidFill>
                  <a:schemeClr val="bg1"/>
                </a:solidFill>
              </a:rPr>
              <a:t>But it also contains a Stomach and a Brain, and they have constructors too!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3717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a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has a constructor. But it also contains a </a:t>
            </a:r>
            <a:r>
              <a:rPr lang="en-US" dirty="0" smtClean="0">
                <a:solidFill>
                  <a:srgbClr val="FF0000"/>
                </a:solidFill>
              </a:rPr>
              <a:t>Stomach</a:t>
            </a:r>
            <a:r>
              <a:rPr lang="en-US" dirty="0" smtClean="0"/>
              <a:t> and a </a:t>
            </a:r>
            <a:r>
              <a:rPr lang="en-US" dirty="0" smtClean="0">
                <a:solidFill>
                  <a:srgbClr val="FF0000"/>
                </a:solidFill>
              </a:rPr>
              <a:t>Brain</a:t>
            </a:r>
            <a:r>
              <a:rPr lang="en-US" dirty="0" smtClean="0"/>
              <a:t>, and they have constructors too!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01583" y="2454319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if I define a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variable, how is it actually constructed?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296" y="-104175"/>
            <a:ext cx="4205604" cy="1143000"/>
          </a:xfrm>
        </p:spPr>
        <p:txBody>
          <a:bodyPr/>
          <a:lstStyle/>
          <a:p>
            <a:r>
              <a:rPr lang="en-US" sz="3600" dirty="0" smtClean="0"/>
              <a:t>Class Composition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918448" y="894455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how does </a:t>
            </a:r>
            <a:r>
              <a:rPr lang="en-US" dirty="0" smtClean="0">
                <a:solidFill>
                  <a:srgbClr val="FF0000"/>
                </a:solidFill>
              </a:rPr>
              <a:t>construction</a:t>
            </a:r>
            <a:r>
              <a:rPr lang="en-US" dirty="0" smtClean="0"/>
              <a:t> work when we use class composition?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private: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b="1" dirty="0" smtClean="0"/>
              <a:t/>
            </a:r>
            <a:br>
              <a:rPr lang="en-US" sz="1200" b="1" dirty="0" smtClean="0"/>
            </a:br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500" dirty="0" smtClean="0"/>
              <a:t>};</a:t>
            </a:r>
            <a:endParaRPr lang="en-US" sz="1500" dirty="0"/>
          </a:p>
        </p:txBody>
      </p:sp>
      <p:sp>
        <p:nvSpPr>
          <p:cNvPr id="10" name="Rectangle 9"/>
          <p:cNvSpPr/>
          <p:nvPr/>
        </p:nvSpPr>
        <p:spPr>
          <a:xfrm>
            <a:off x="188557" y="535054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   Stomach </a:t>
            </a:r>
            <a:r>
              <a:rPr lang="en-US" sz="1800" dirty="0" err="1" smtClean="0"/>
              <a:t>myBelly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Brain       </a:t>
            </a:r>
            <a:r>
              <a:rPr lang="en-US" sz="1800" dirty="0" err="1" smtClean="0"/>
              <a:t>myBrain</a:t>
            </a:r>
            <a:r>
              <a:rPr lang="en-US" sz="1800" dirty="0" smtClean="0"/>
              <a:t>;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918448" y="1674387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let’s assume that we have three classes…</a:t>
            </a:r>
            <a:endParaRPr lang="en-US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093095" y="5395968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7746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myBrain.think</a:t>
            </a:r>
            <a:r>
              <a:rPr lang="en-US" sz="1800" dirty="0" smtClean="0">
                <a:solidFill>
                  <a:srgbClr val="FF0000"/>
                </a:solidFill>
              </a:rPr>
              <a:t>();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246" y="-17763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</a:t>
            </a:r>
            <a:r>
              <a:rPr lang="en-US" sz="1600" dirty="0"/>
              <a:t>{</a:t>
            </a:r>
            <a:endParaRPr lang="en-US" sz="1200" b="1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Stomach() { </a:t>
            </a:r>
            <a:r>
              <a:rPr lang="en-US" dirty="0" err="1">
                <a:solidFill>
                  <a:srgbClr val="FF0000"/>
                </a:solidFill>
              </a:rPr>
              <a:t>myGas</a:t>
            </a:r>
            <a:r>
              <a:rPr lang="en-US" dirty="0">
                <a:solidFill>
                  <a:srgbClr val="FF0000"/>
                </a:solidFill>
              </a:rPr>
              <a:t> = 0; 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/>
              <a:t>void eat()  { </a:t>
            </a:r>
            <a:r>
              <a:rPr lang="en-US" dirty="0" err="1"/>
              <a:t>myGas</a:t>
            </a:r>
            <a:r>
              <a:rPr lang="en-US" dirty="0"/>
              <a:t> ++; }</a:t>
            </a:r>
          </a:p>
          <a:p>
            <a:r>
              <a:rPr lang="en-US" sz="900" b="1" dirty="0" smtClean="0"/>
              <a:t/>
            </a:r>
            <a:br>
              <a:rPr lang="en-US" sz="900" b="1" dirty="0" smtClean="0"/>
            </a:br>
            <a:r>
              <a:rPr lang="en-US" sz="1400" b="1" dirty="0" smtClean="0"/>
              <a:t>};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218246" y="16814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>
                <a:solidFill>
                  <a:srgbClr val="6600CC"/>
                </a:solidFill>
              </a:rPr>
              <a:t>Brain </a:t>
            </a:r>
            <a:r>
              <a:rPr lang="en-US" sz="1600" dirty="0"/>
              <a:t>{</a:t>
            </a:r>
            <a:endParaRPr lang="en-US" sz="1200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Brain</a:t>
            </a:r>
            <a:r>
              <a:rPr lang="en-US" dirty="0">
                <a:solidFill>
                  <a:srgbClr val="FF0000"/>
                </a:solidFill>
              </a:rPr>
              <a:t>()        { </a:t>
            </a:r>
            <a:r>
              <a:rPr lang="en-US" dirty="0" err="1">
                <a:solidFill>
                  <a:srgbClr val="FF0000"/>
                </a:solidFill>
              </a:rPr>
              <a:t>myIQ</a:t>
            </a:r>
            <a:r>
              <a:rPr lang="en-US" dirty="0">
                <a:solidFill>
                  <a:srgbClr val="FF0000"/>
                </a:solidFill>
              </a:rPr>
              <a:t> = 100; }</a:t>
            </a:r>
          </a:p>
          <a:p>
            <a:r>
              <a:rPr lang="en-US" dirty="0"/>
              <a:t>    </a:t>
            </a:r>
            <a:r>
              <a:rPr lang="en-US" dirty="0" smtClean="0"/>
              <a:t>void </a:t>
            </a:r>
            <a:r>
              <a:rPr lang="en-US" dirty="0"/>
              <a:t>think() { </a:t>
            </a:r>
            <a:r>
              <a:rPr lang="en-US" dirty="0" err="1"/>
              <a:t>myIQ</a:t>
            </a:r>
            <a:r>
              <a:rPr lang="en-US" dirty="0"/>
              <a:t> += 10; }</a:t>
            </a:r>
          </a:p>
          <a:p>
            <a:r>
              <a:rPr lang="en-US" sz="1050" b="1" dirty="0" smtClean="0"/>
              <a:t/>
            </a:r>
            <a:br>
              <a:rPr lang="en-US" sz="1050" b="1" dirty="0" smtClean="0"/>
            </a:br>
            <a:r>
              <a:rPr lang="en-US" sz="1400" b="1" dirty="0" smtClean="0"/>
              <a:t>};</a:t>
            </a:r>
            <a:r>
              <a:rPr lang="en-US" sz="1400" b="1" dirty="0"/>
              <a:t/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68403" y="4937514"/>
            <a:ext cx="40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how does C++ handle all this?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 bwMode="auto">
          <a:xfrm flipH="1">
            <a:off x="3532910" y="300070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3931312" y="1974959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flipH="1">
            <a:off x="2140612" y="3536645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0523" y="1112720"/>
            <a:ext cx="2062308" cy="892552"/>
            <a:chOff x="239398" y="1112720"/>
            <a:chExt cx="2062308" cy="892552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81100" y="118807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9398" y="1112720"/>
              <a:ext cx="157927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800" dirty="0" smtClean="0"/>
                <a:t>    </a:t>
              </a:r>
              <a:r>
                <a:rPr lang="en-US" sz="1800" dirty="0" err="1" smtClean="0"/>
                <a:t>int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myGas</a:t>
              </a:r>
              <a:r>
                <a:rPr lang="en-US" sz="1800" dirty="0" smtClean="0"/>
                <a:t>;</a:t>
              </a:r>
            </a:p>
            <a:p>
              <a:r>
                <a:rPr lang="en-US" sz="1800" dirty="0" smtClean="0"/>
                <a:t>};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9725" y="2835337"/>
            <a:ext cx="2081558" cy="892552"/>
            <a:chOff x="239398" y="1112720"/>
            <a:chExt cx="2081558" cy="892552"/>
          </a:xfrm>
        </p:grpSpPr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00350" y="116882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398" y="1112720"/>
              <a:ext cx="158889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800" dirty="0" smtClean="0"/>
                <a:t>     </a:t>
              </a:r>
              <a:r>
                <a:rPr lang="en-US" sz="1800" dirty="0" err="1" smtClean="0"/>
                <a:t>int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myIQ</a:t>
              </a:r>
              <a:r>
                <a:rPr lang="en-US" sz="1800" dirty="0" smtClean="0"/>
                <a:t>;</a:t>
              </a:r>
            </a:p>
            <a:p>
              <a:r>
                <a:rPr lang="en-US" sz="1800" dirty="0" smtClean="0"/>
                <a:t>};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24" grpId="0"/>
      <p:bldP spid="24" grpId="1"/>
      <p:bldP spid="30" grpId="0"/>
      <p:bldP spid="30" grpId="1"/>
      <p:bldP spid="3" grpId="0"/>
      <p:bldP spid="3" grpId="1"/>
      <p:bldP spid="7" grpId="0"/>
      <p:bldP spid="10" grpId="0"/>
      <p:bldP spid="11" grpId="0"/>
      <p:bldP spid="11" grpId="1"/>
      <p:bldP spid="16" grpId="0" animBg="1"/>
      <p:bldP spid="21" grpId="0" animBg="1"/>
      <p:bldP spid="23" grpId="0"/>
      <p:bldP spid="31" grpId="0"/>
      <p:bldP spid="34" grpId="0"/>
      <p:bldP spid="35" grpId="0"/>
      <p:bldP spid="17" grpId="0"/>
      <p:bldP spid="17" grpId="1"/>
      <p:bldP spid="5" grpId="0" animBg="1"/>
      <p:bldP spid="5" grpId="1" animBg="1"/>
      <p:bldP spid="5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38587"/>
            <a:ext cx="421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</a:t>
            </a:r>
            <a:r>
              <a:rPr lang="en-US" dirty="0" err="1" smtClean="0">
                <a:solidFill>
                  <a:srgbClr val="7030A0"/>
                </a:solidFill>
              </a:rPr>
              <a:t>HungryNerd’s</a:t>
            </a:r>
            <a:r>
              <a:rPr lang="en-US" dirty="0" smtClean="0"/>
              <a:t> constructor should run first, right?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65700" y="925261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wait! Our </a:t>
            </a:r>
            <a:r>
              <a:rPr lang="en-US" dirty="0" err="1" smtClean="0">
                <a:solidFill>
                  <a:srgbClr val="7030A0"/>
                </a:solidFill>
              </a:rPr>
              <a:t>HungryNerd</a:t>
            </a:r>
            <a:r>
              <a:rPr lang="en-US" dirty="0" smtClean="0">
                <a:solidFill>
                  <a:srgbClr val="7030A0"/>
                </a:solidFill>
              </a:rPr>
              <a:t> constructor </a:t>
            </a:r>
            <a:r>
              <a:rPr lang="en-US" dirty="0" smtClean="0"/>
              <a:t>uses its </a:t>
            </a:r>
            <a:r>
              <a:rPr lang="en-US" dirty="0" smtClean="0">
                <a:solidFill>
                  <a:srgbClr val="FF0000"/>
                </a:solidFill>
              </a:rPr>
              <a:t>Brain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Stomach</a:t>
            </a:r>
            <a:r>
              <a:rPr lang="en-US" dirty="0" smtClean="0"/>
              <a:t> variables…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8400" y="2008043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how can it use these variables if they haven’t yet been constructed?</a:t>
            </a:r>
            <a:endParaRPr lang="en-US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6117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 smtClean="0"/>
                <a:t>   Stomach </a:t>
              </a:r>
              <a:r>
                <a:rPr lang="en-US" sz="1800" dirty="0" err="1" smtClean="0"/>
                <a:t>myBelly</a:t>
              </a:r>
              <a:r>
                <a:rPr lang="en-US" sz="1800" dirty="0" smtClean="0"/>
                <a:t>;</a:t>
              </a:r>
              <a:br>
                <a:rPr lang="en-US" sz="1800" dirty="0" smtClean="0"/>
              </a:br>
              <a:r>
                <a:rPr lang="en-US" sz="1800" dirty="0" smtClean="0"/>
                <a:t>   Brain       </a:t>
              </a:r>
              <a:r>
                <a:rPr lang="en-US" sz="1800" dirty="0" err="1" smtClean="0"/>
                <a:t>myBrain</a:t>
              </a:r>
              <a:r>
                <a:rPr lang="en-US" sz="1800" dirty="0" smtClean="0"/>
                <a:t>;</a:t>
              </a:r>
            </a:p>
            <a:p>
              <a:r>
                <a:rPr lang="en-US" sz="1400" dirty="0" smtClean="0"/>
                <a:t>};</a:t>
              </a:r>
              <a:endParaRPr lang="en-US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 smtClean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myBrain.think</a:t>
              </a:r>
              <a:r>
                <a:rPr lang="en-US" sz="1800" dirty="0" smtClean="0">
                  <a:solidFill>
                    <a:srgbClr val="FF0000"/>
                  </a:solidFill>
                </a:rPr>
                <a:t>();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400" b="1" dirty="0" smtClean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ight Arrow 45"/>
          <p:cNvSpPr/>
          <p:nvPr/>
        </p:nvSpPr>
        <p:spPr bwMode="auto">
          <a:xfrm flipH="1">
            <a:off x="2519997" y="4087178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62324" y="3120641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can’t!  </a:t>
            </a:r>
            <a:r>
              <a:rPr lang="en-US" dirty="0" err="1" smtClean="0">
                <a:solidFill>
                  <a:srgbClr val="7030A0"/>
                </a:solidFill>
              </a:rPr>
              <a:t>HungryNerd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needs to construct these variables first, before its own constructor can run and use them!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4817919"/>
            <a:ext cx="1802938" cy="1007812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5027904" y="4741008"/>
            <a:ext cx="195188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they’re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not initialized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yet!</a:t>
            </a:r>
          </a:p>
        </p:txBody>
      </p:sp>
    </p:spTree>
    <p:extLst>
      <p:ext uri="{BB962C8B-B14F-4D97-AF65-F5344CB8AC3E}">
        <p14:creationId xmlns:p14="http://schemas.microsoft.com/office/powerpoint/2010/main" val="1986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21" grpId="1" animBg="1"/>
      <p:bldP spid="45" grpId="1" animBg="1"/>
      <p:bldP spid="46" grpId="0" animBg="1"/>
      <p:bldP spid="46" grpId="1" animBg="1"/>
      <p:bldP spid="46" grpId="2" animBg="1"/>
      <p:bldP spid="47" grpId="0"/>
      <p:bldP spid="54" grpId="0" animBg="1"/>
      <p:bldP spid="55" grpId="0" animBg="1"/>
      <p:bldP spid="55" grpId="1" animBg="1"/>
      <p:bldP spid="55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And that’s exactly what happens!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965700" y="714552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When an outer object contains member objects…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790246" y="1460112"/>
            <a:ext cx="4273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C++ automatically adds code to the outer object’s constructor to FIRST call the DEFAULT constructors of all </a:t>
            </a:r>
            <a:br>
              <a:rPr lang="en-US" sz="1800" dirty="0" smtClean="0"/>
            </a:br>
            <a:r>
              <a:rPr lang="en-US" sz="1800" dirty="0" smtClean="0"/>
              <a:t>the member objects…</a:t>
            </a:r>
            <a:endParaRPr lang="en-US" sz="18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 smtClean="0"/>
                <a:t>   Stomach </a:t>
              </a:r>
              <a:r>
                <a:rPr lang="en-US" sz="1800" dirty="0" err="1" smtClean="0"/>
                <a:t>myBelly</a:t>
              </a:r>
              <a:r>
                <a:rPr lang="en-US" sz="1800" dirty="0" smtClean="0"/>
                <a:t>;</a:t>
              </a:r>
              <a:br>
                <a:rPr lang="en-US" sz="1800" dirty="0" smtClean="0"/>
              </a:br>
              <a:r>
                <a:rPr lang="en-US" sz="1800" dirty="0" smtClean="0"/>
                <a:t>   Brain       </a:t>
              </a:r>
              <a:r>
                <a:rPr lang="en-US" sz="1800" dirty="0" err="1" smtClean="0"/>
                <a:t>myBrain</a:t>
              </a:r>
              <a:r>
                <a:rPr lang="en-US" sz="1800" dirty="0" smtClean="0"/>
                <a:t>;</a:t>
              </a:r>
            </a:p>
            <a:p>
              <a:r>
                <a:rPr lang="en-US" sz="1400" dirty="0" smtClean="0"/>
                <a:t>};</a:t>
              </a:r>
              <a:endParaRPr lang="en-US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 smtClean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myBrain.think</a:t>
              </a:r>
              <a:r>
                <a:rPr lang="en-US" sz="1800" dirty="0" smtClean="0">
                  <a:solidFill>
                    <a:srgbClr val="FF0000"/>
                  </a:solidFill>
                </a:rPr>
                <a:t>();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400" b="1" dirty="0" smtClean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78400" y="2727465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And then AFTER they’re constructed, it runs the body of the outer object’s constructor.</a:t>
            </a:r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5321825"/>
            <a:ext cx="1802938" cy="503906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2504246" y="5109669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Member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objects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1396" y="4167426"/>
            <a:ext cx="4046859" cy="541098"/>
          </a:xfrm>
          <a:prstGeom prst="rect">
            <a:avLst/>
          </a:prstGeom>
          <a:solidFill>
            <a:srgbClr val="A7E1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702" y="599433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0410" y="627142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13" y="414102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default constructor</a:t>
            </a:r>
            <a:endParaRPr lang="en-US" sz="1800" dirty="0"/>
          </a:p>
        </p:txBody>
      </p:sp>
      <p:sp>
        <p:nvSpPr>
          <p:cNvPr id="56" name="TextBox 55"/>
          <p:cNvSpPr txBox="1"/>
          <p:nvPr/>
        </p:nvSpPr>
        <p:spPr>
          <a:xfrm>
            <a:off x="754039" y="439733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default constructor</a:t>
            </a:r>
            <a:endParaRPr lang="en-US" sz="1800" dirty="0"/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516118" y="42945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39396" y="7482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6960670" y="4849009"/>
            <a:ext cx="1802938" cy="487487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2115835" y="426027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533805" y="45716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305642" y="242761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271032" y="2082589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84" name="Line 72"/>
          <p:cNvSpPr>
            <a:spLocks noChangeShapeType="1"/>
          </p:cNvSpPr>
          <p:nvPr/>
        </p:nvSpPr>
        <p:spPr bwMode="auto">
          <a:xfrm>
            <a:off x="224644" y="4842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474062" y="51414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851842" y="3856523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Now our outer constructor can safely use any of the member variables!</a:t>
            </a:r>
            <a:endParaRPr lang="en-US" sz="1800" dirty="0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22058" y="10379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V="1">
            <a:off x="2118632" y="1196443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387765" y="4797783"/>
            <a:ext cx="33054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500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100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470597" y="53977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72"/>
          <p:cNvSpPr>
            <a:spLocks noChangeShapeType="1"/>
          </p:cNvSpPr>
          <p:nvPr/>
        </p:nvSpPr>
        <p:spPr bwMode="auto">
          <a:xfrm>
            <a:off x="310779" y="274628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 flipV="1">
            <a:off x="2207353" y="2883989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158837" y="3120641"/>
            <a:ext cx="3158836" cy="880315"/>
          </a:xfrm>
          <a:prstGeom prst="wedgeRoundRectCallout">
            <a:avLst>
              <a:gd name="adj1" fmla="val -85128"/>
              <a:gd name="adj2" fmla="val 71943"/>
              <a:gd name="adj3" fmla="val 16667"/>
            </a:avLst>
          </a:prstGeom>
          <a:solidFill>
            <a:srgbClr val="E9EC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code is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automagically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added by the compiler!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Line 72"/>
          <p:cNvSpPr>
            <a:spLocks noChangeShapeType="1"/>
          </p:cNvSpPr>
          <p:nvPr/>
        </p:nvSpPr>
        <p:spPr bwMode="auto">
          <a:xfrm>
            <a:off x="207357" y="56540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ight Arrow 65"/>
          <p:cNvSpPr/>
          <p:nvPr/>
        </p:nvSpPr>
        <p:spPr bwMode="auto">
          <a:xfrm flipH="1">
            <a:off x="1791377" y="60055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flipH="1">
            <a:off x="1520177" y="1760307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092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158 -0.270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3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2396 -0.2726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363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45" grpId="0" animBg="1"/>
      <p:bldP spid="47" grpId="0"/>
      <p:bldP spid="54" grpId="0" animBg="1"/>
      <p:bldP spid="40" grpId="0" animBg="1"/>
      <p:bldP spid="40" grpId="1" animBg="1"/>
      <p:bldP spid="9" grpId="0" animBg="1"/>
      <p:bldP spid="4" grpId="0"/>
      <p:bldP spid="4" grpId="1"/>
      <p:bldP spid="42" grpId="0"/>
      <p:bldP spid="42" grpId="1"/>
      <p:bldP spid="5" grpId="0"/>
      <p:bldP spid="56" grpId="0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4" grpId="0" animBg="1"/>
      <p:bldP spid="84" grpId="1" animBg="1"/>
      <p:bldP spid="85" grpId="0" animBg="1"/>
      <p:bldP spid="85" grpId="1" animBg="1"/>
      <p:bldP spid="86" grpId="0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17" grpId="0"/>
      <p:bldP spid="17" grpId="1"/>
      <p:bldP spid="91" grpId="0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/>
      <p:bldP spid="18" grpId="0" animBg="1"/>
      <p:bldP spid="18" grpId="1" animBg="1"/>
      <p:bldP spid="97" grpId="0" animBg="1"/>
      <p:bldP spid="97" grpId="1" animBg="1"/>
      <p:bldP spid="98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OK, that makes sense. </a:t>
            </a:r>
            <a:br>
              <a:rPr lang="en-US" sz="1800" dirty="0" smtClean="0"/>
            </a:br>
            <a:r>
              <a:rPr lang="en-US" sz="1800" dirty="0" smtClean="0"/>
              <a:t>But what about </a:t>
            </a:r>
            <a:r>
              <a:rPr lang="en-US" sz="1800" dirty="0" smtClean="0">
                <a:solidFill>
                  <a:srgbClr val="FF0000"/>
                </a:solidFill>
              </a:rPr>
              <a:t>destruction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822250" y="991957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At the time when our object (</a:t>
            </a:r>
            <a:r>
              <a:rPr lang="en-US" sz="1800" dirty="0" err="1" smtClean="0"/>
              <a:t>carey</a:t>
            </a:r>
            <a:r>
              <a:rPr lang="en-US" sz="1800" dirty="0" smtClean="0"/>
              <a:t>) goes out of scope, C++ automatically calls its destructor.</a:t>
            </a:r>
            <a:endParaRPr lang="en-US" sz="18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 smtClean="0"/>
              <a:t>   Stomach </a:t>
            </a:r>
            <a:r>
              <a:rPr lang="en-US" sz="1800" dirty="0" err="1" smtClean="0"/>
              <a:t>myBelly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Brain       </a:t>
            </a:r>
            <a:r>
              <a:rPr lang="en-US" sz="1800" dirty="0" err="1" smtClean="0"/>
              <a:t>myBrain</a:t>
            </a:r>
            <a:r>
              <a:rPr lang="en-US" sz="1800" dirty="0" smtClean="0"/>
              <a:t>;</a:t>
            </a:r>
          </a:p>
          <a:p>
            <a:r>
              <a:rPr lang="en-US" sz="1400" dirty="0" smtClean="0"/>
              <a:t>};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myBrain.think</a:t>
            </a:r>
            <a:r>
              <a:rPr lang="en-US" sz="1800" dirty="0" smtClean="0">
                <a:solidFill>
                  <a:srgbClr val="FF0000"/>
                </a:solidFill>
              </a:rPr>
              <a:t>();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98608" y="2091153"/>
            <a:ext cx="417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OK, but which destructor runs first? </a:t>
            </a:r>
            <a:r>
              <a:rPr lang="en-US" sz="1800" dirty="0" err="1" smtClean="0">
                <a:solidFill>
                  <a:srgbClr val="FF0000"/>
                </a:solidFill>
              </a:rPr>
              <a:t>HungryNerd’s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Stomach’s</a:t>
            </a:r>
            <a:r>
              <a:rPr lang="en-US" sz="1800" dirty="0" smtClean="0"/>
              <a:t> or </a:t>
            </a:r>
            <a:r>
              <a:rPr lang="en-US" sz="1800" dirty="0" smtClean="0">
                <a:solidFill>
                  <a:srgbClr val="006600"/>
                </a:solidFill>
              </a:rPr>
              <a:t>Brain’s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86" name="TextBox 85"/>
          <p:cNvSpPr txBox="1"/>
          <p:nvPr/>
        </p:nvSpPr>
        <p:spPr>
          <a:xfrm>
            <a:off x="4832874" y="2913350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Well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is allowed to use its member variables in its destructor…</a:t>
            </a:r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/>
              <a:t> </a:t>
            </a:r>
            <a:endParaRPr lang="en-US" sz="28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 smtClean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 smtClean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00" name="Line 72"/>
          <p:cNvSpPr>
            <a:spLocks noChangeShapeType="1"/>
          </p:cNvSpPr>
          <p:nvPr/>
        </p:nvSpPr>
        <p:spPr bwMode="auto">
          <a:xfrm>
            <a:off x="4906069" y="664075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Right Arrow 101"/>
          <p:cNvSpPr/>
          <p:nvPr/>
        </p:nvSpPr>
        <p:spPr bwMode="auto">
          <a:xfrm flipH="1">
            <a:off x="2561561" y="4153280"/>
            <a:ext cx="2010438" cy="103935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5006" y="3735547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 they can’t be destructed until </a:t>
            </a:r>
            <a:r>
              <a:rPr lang="en-US" sz="1800" dirty="0" err="1" smtClean="0">
                <a:solidFill>
                  <a:srgbClr val="FF0000"/>
                </a:solidFill>
              </a:rPr>
              <a:t>HungryNerd’s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destructor finishes!</a:t>
            </a:r>
            <a:endParaRPr lang="en-US" sz="1800" dirty="0"/>
          </a:p>
        </p:txBody>
      </p:sp>
      <p:sp>
        <p:nvSpPr>
          <p:cNvPr id="104" name="Right Arrow 103"/>
          <p:cNvSpPr/>
          <p:nvPr/>
        </p:nvSpPr>
        <p:spPr bwMode="auto">
          <a:xfrm flipH="1">
            <a:off x="5320343" y="6182219"/>
            <a:ext cx="2010438" cy="917079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calls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carey’s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destructor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ight Arrow 104"/>
          <p:cNvSpPr/>
          <p:nvPr/>
        </p:nvSpPr>
        <p:spPr bwMode="auto">
          <a:xfrm rot="1465268" flipH="1">
            <a:off x="468888" y="5003580"/>
            <a:ext cx="3051237" cy="15590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 they can only be destructed</a:t>
            </a:r>
            <a:r>
              <a:rPr kumimoji="0" lang="en-US" sz="15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5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en-US" sz="15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outer destructor finishes</a:t>
            </a:r>
            <a:r>
              <a:rPr kumimoji="0" lang="en-US" sz="15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92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47" grpId="0"/>
      <p:bldP spid="47" grpId="1"/>
      <p:bldP spid="86" grpId="0"/>
      <p:bldP spid="86" grpId="1"/>
      <p:bldP spid="98" grpId="0" animBg="1"/>
      <p:bldP spid="100" grpId="0" animBg="1"/>
      <p:bldP spid="100" grpId="1" animBg="1"/>
      <p:bldP spid="101" grpId="1" animBg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5" grpId="0" animBg="1"/>
      <p:bldP spid="10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Professor </a:t>
            </a:r>
            <a:r>
              <a:rPr lang="en-US" altLang="zh-TW" dirty="0" err="1" smtClean="0"/>
              <a:t>Nachenberg’s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 smtClean="0"/>
              <a:t>New Book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" y="1389793"/>
            <a:ext cx="8363903" cy="47140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66448" y="6239450"/>
            <a:ext cx="5401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http://florentinedeception.weebly.com/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27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2413" y="44585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 what happens?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802957" y="524460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 C++ compiler adds code to the end of the outer destructor to call the inner objects’ destructors.</a:t>
            </a:r>
            <a:endParaRPr lang="en-US" sz="18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 smtClean="0"/>
              <a:t>   Stomach </a:t>
            </a:r>
            <a:r>
              <a:rPr lang="en-US" sz="1800" dirty="0" err="1" smtClean="0"/>
              <a:t>myBelly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Brain       </a:t>
            </a:r>
            <a:r>
              <a:rPr lang="en-US" sz="1800" dirty="0" err="1" smtClean="0"/>
              <a:t>myBrain</a:t>
            </a:r>
            <a:r>
              <a:rPr lang="en-US" sz="1800" dirty="0" smtClean="0"/>
              <a:t>;</a:t>
            </a:r>
          </a:p>
          <a:p>
            <a:r>
              <a:rPr lang="en-US" sz="1400" dirty="0" smtClean="0"/>
              <a:t>};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myBrain.think</a:t>
            </a:r>
            <a:r>
              <a:rPr lang="en-US" sz="1800" dirty="0" smtClean="0">
                <a:solidFill>
                  <a:srgbClr val="FF0000"/>
                </a:solidFill>
              </a:rPr>
              <a:t>();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/>
              <a:t> </a:t>
            </a:r>
            <a:endParaRPr lang="en-US" sz="28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 smtClean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 smtClean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462794" y="5196135"/>
            <a:ext cx="3298713" cy="541098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88627" y="5970653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6335" y="624774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8511" y="51697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destructor</a:t>
            </a:r>
            <a:endParaRPr lang="en-US" sz="1800" dirty="0"/>
          </a:p>
        </p:txBody>
      </p:sp>
      <p:sp>
        <p:nvSpPr>
          <p:cNvPr id="58" name="TextBox 57"/>
          <p:cNvSpPr txBox="1"/>
          <p:nvPr/>
        </p:nvSpPr>
        <p:spPr>
          <a:xfrm>
            <a:off x="525437" y="542604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destructor</a:t>
            </a:r>
            <a:endParaRPr lang="en-US" sz="1800" dirty="0"/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398773" y="451048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239396" y="10517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6525" y="4691684"/>
            <a:ext cx="330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407952" y="48171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72"/>
          <p:cNvSpPr>
            <a:spLocks noChangeShapeType="1"/>
          </p:cNvSpPr>
          <p:nvPr/>
        </p:nvSpPr>
        <p:spPr bwMode="auto">
          <a:xfrm>
            <a:off x="277090" y="27315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271114" y="5282613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7030A0"/>
                </a:solidFill>
              </a:rPr>
              <a:t>120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Line 72"/>
          <p:cNvSpPr>
            <a:spLocks noChangeShapeType="1"/>
          </p:cNvSpPr>
          <p:nvPr/>
        </p:nvSpPr>
        <p:spPr bwMode="auto">
          <a:xfrm>
            <a:off x="228600" y="5072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310394" y="53371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873060" y="1962477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Then, after the outer destructor runs, it calls the destructors of the inner objects </a:t>
            </a:r>
            <a:r>
              <a:rPr lang="en-US" sz="1200" dirty="0" smtClean="0"/>
              <a:t>(in reverse order of construction)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6601" y="3015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000" y="391761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Argh!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 flipH="1">
            <a:off x="4000748" y="2646574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97539" y="559971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H="1">
            <a:off x="4323740" y="929475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226375" y="13173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116196" y="422425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Fart!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>
            <a:off x="191714" y="57383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895094" y="2931199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Finally, after all embedded objects have been destructed, the outer object’s memory is freed.</a:t>
            </a:r>
            <a:endParaRPr lang="en-US" sz="1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4817270" y="1499478"/>
            <a:ext cx="4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 the outer destructor runs first.</a:t>
            </a:r>
            <a:endParaRPr lang="en-US" sz="1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4821469" y="3884114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And of course, if an embedded object has its own embedded object(s), this process is repeated.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9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4965 -0.1583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4202 -0.0803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35" grpId="0"/>
      <p:bldP spid="90" grpId="0"/>
      <p:bldP spid="17" grpId="0"/>
      <p:bldP spid="91" grpId="0"/>
      <p:bldP spid="91" grpId="1"/>
      <p:bldP spid="96" grpId="0"/>
      <p:bldP spid="96" grpId="1"/>
      <p:bldP spid="101" grpId="0" animBg="1"/>
      <p:bldP spid="54" grpId="0" animBg="1"/>
      <p:bldP spid="55" grpId="0"/>
      <p:bldP spid="55" grpId="1"/>
      <p:bldP spid="56" grpId="0"/>
      <p:bldP spid="56" grpId="1"/>
      <p:bldP spid="57" grpId="0"/>
      <p:bldP spid="58" grpId="0"/>
      <p:bldP spid="61" grpId="0" animBg="1"/>
      <p:bldP spid="61" grpId="1" animBg="1"/>
      <p:bldP spid="62" grpId="0" animBg="1"/>
      <p:bldP spid="62" grpId="1" animBg="1"/>
      <p:bldP spid="63" grpId="0"/>
      <p:bldP spid="63" grpId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 animBg="1"/>
      <p:bldP spid="68" grpId="1" animBg="1"/>
      <p:bldP spid="76" grpId="0"/>
      <p:bldP spid="78" grpId="0" animBg="1"/>
      <p:bldP spid="78" grpId="1" animBg="1"/>
      <p:bldP spid="2" grpId="0"/>
      <p:bldP spid="2" grpId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2" grpId="0" animBg="1"/>
      <p:bldP spid="92" grpId="1" animBg="1"/>
      <p:bldP spid="94" grpId="0"/>
      <p:bldP spid="94" grpId="1"/>
      <p:bldP spid="95" grpId="0" animBg="1"/>
      <p:bldP spid="95" grpId="1" animBg="1"/>
      <p:bldP spid="97" grpId="0"/>
      <p:bldP spid="105" grpId="0"/>
      <p:bldP spid="10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5562601" y="5537343"/>
            <a:ext cx="3561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And it ensures that when your outer object goes away, it’s </a:t>
            </a:r>
            <a:r>
              <a:rPr lang="en-US" sz="1800" dirty="0" smtClean="0">
                <a:solidFill>
                  <a:srgbClr val="FF0000"/>
                </a:solidFill>
              </a:rPr>
              <a:t>embedded object variables </a:t>
            </a:r>
            <a:r>
              <a:rPr lang="en-US" sz="1800" dirty="0" smtClean="0">
                <a:solidFill>
                  <a:schemeClr val="tx2"/>
                </a:solidFill>
              </a:rPr>
              <a:t>will be </a:t>
            </a:r>
            <a:r>
              <a:rPr lang="en-US" sz="1800" dirty="0" smtClean="0">
                <a:solidFill>
                  <a:srgbClr val="FF0000"/>
                </a:solidFill>
              </a:rPr>
              <a:t>destructed</a:t>
            </a:r>
            <a:r>
              <a:rPr lang="en-US" sz="1800" dirty="0" smtClean="0">
                <a:solidFill>
                  <a:schemeClr val="tx2"/>
                </a:solidFill>
              </a:rPr>
              <a:t> too!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 smtClean="0"/>
              <a:t>Back to Auto-generated Constructors and Destructors</a:t>
            </a:r>
            <a:endParaRPr lang="en-US" sz="2400" dirty="0"/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997726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So why does C++ auto-generate constructors and destructors for your classes if you don’t define your own?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1873378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2375" y="3176236"/>
            <a:ext cx="5290226" cy="154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399" y="1753771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 smtClean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</a:rPr>
              <a:t> void celebrate()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myBelly.eat</a:t>
            </a:r>
            <a:r>
              <a:rPr lang="en-US" sz="1800" b="1" dirty="0" smtClean="0">
                <a:latin typeface="Courier New" pitchFamily="49" charset="0"/>
              </a:rPr>
              <a:t>();  // </a:t>
            </a:r>
            <a:r>
              <a:rPr lang="en-US" sz="1800" b="1" dirty="0" err="1" smtClean="0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 }</a:t>
            </a:r>
            <a:endParaRPr lang="en-US" sz="1400" b="1" dirty="0">
              <a:latin typeface="Courier New" pitchFamily="49" charset="0"/>
            </a:endParaRP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 smtClean="0">
                <a:latin typeface="Courier New" pitchFamily="49" charset="0"/>
              </a:rPr>
              <a:t>   Belly </a:t>
            </a:r>
            <a:r>
              <a:rPr lang="en-US" sz="1800" b="1" dirty="0" err="1" smtClean="0">
                <a:latin typeface="Courier New" pitchFamily="49" charset="0"/>
              </a:rPr>
              <a:t>myBelly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Brain </a:t>
            </a:r>
            <a:r>
              <a:rPr lang="en-US" sz="1800" b="1" dirty="0" err="1" smtClean="0">
                <a:latin typeface="Courier New" pitchFamily="49" charset="0"/>
              </a:rPr>
              <a:t>myBrain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};</a:t>
            </a: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1047" y="1616715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//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no</a:t>
            </a:r>
            <a:r>
              <a:rPr lang="en-US" sz="1800" b="1" dirty="0">
                <a:latin typeface="Courier New" pitchFamily="49" charset="0"/>
              </a:rPr>
              <a:t> user-defined </a:t>
            </a:r>
            <a:r>
              <a:rPr lang="en-US" sz="1800" b="1" dirty="0" err="1">
                <a:latin typeface="Courier New" pitchFamily="49" charset="0"/>
              </a:rPr>
              <a:t>c’tor</a:t>
            </a:r>
            <a:r>
              <a:rPr lang="en-US" sz="1800" b="1" dirty="0">
                <a:latin typeface="Courier New" pitchFamily="49" charset="0"/>
              </a:rPr>
              <a:t> or </a:t>
            </a:r>
            <a:r>
              <a:rPr lang="en-US" sz="1800" b="1" dirty="0" err="1">
                <a:latin typeface="Courier New" pitchFamily="49" charset="0"/>
              </a:rPr>
              <a:t>d’tor</a:t>
            </a:r>
            <a:r>
              <a:rPr lang="en-US" sz="1800" b="1" dirty="0">
                <a:latin typeface="Courier New" pitchFamily="49" charset="0"/>
              </a:rPr>
              <a:t>!</a:t>
            </a:r>
            <a:endParaRPr lang="en-US" sz="18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642044" y="2435214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Answer: </a:t>
            </a:r>
            <a:br>
              <a:rPr lang="en-US" sz="19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To ensure that each </a:t>
            </a:r>
            <a:br>
              <a:rPr lang="en-US" sz="19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member object is properly constructed and destructed!</a:t>
            </a:r>
            <a:endParaRPr lang="en-US" sz="1900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 default constructor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622588" y="3975192"/>
            <a:ext cx="35019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This ensures that by the time your other member functions use your </a:t>
            </a:r>
            <a:r>
              <a:rPr lang="en-US" sz="1800" dirty="0" smtClean="0">
                <a:solidFill>
                  <a:srgbClr val="FF0000"/>
                </a:solidFill>
              </a:rPr>
              <a:t>embedded object variables</a:t>
            </a:r>
            <a:r>
              <a:rPr lang="en-US" sz="1800" dirty="0" smtClean="0">
                <a:solidFill>
                  <a:schemeClr val="tx2"/>
                </a:solidFill>
              </a:rPr>
              <a:t>, they’ll be properly </a:t>
            </a:r>
            <a:r>
              <a:rPr lang="en-US" sz="1800" dirty="0" smtClean="0">
                <a:solidFill>
                  <a:srgbClr val="FF0000"/>
                </a:solidFill>
              </a:rPr>
              <a:t>initialized</a:t>
            </a:r>
            <a:r>
              <a:rPr lang="en-US" sz="1800" dirty="0" smtClean="0">
                <a:solidFill>
                  <a:schemeClr val="tx2"/>
                </a:solidFill>
              </a:rPr>
              <a:t>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642044" y="997726"/>
            <a:ext cx="3482500" cy="589025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destructor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destructor</a:t>
              </a:r>
              <a:endParaRPr lang="en-US" sz="1600" dirty="0"/>
            </a:p>
          </p:txBody>
        </p:sp>
      </p:grpSp>
      <p:sp>
        <p:nvSpPr>
          <p:cNvPr id="36" name="Right Arrow 35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implicitly added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constructor ensures…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7" name="Right Arrow 36"/>
          <p:cNvSpPr/>
          <p:nvPr/>
        </p:nvSpPr>
        <p:spPr bwMode="auto">
          <a:xfrm flipH="1">
            <a:off x="2530174" y="572634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member variables...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ight Arrow 37"/>
          <p:cNvSpPr/>
          <p:nvPr/>
        </p:nvSpPr>
        <p:spPr bwMode="auto">
          <a:xfrm flipH="1">
            <a:off x="2736088" y="4704960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will be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initialized prior to their use here!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4740115" y="338267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implicitly added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destructor ensures…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ight Arrow 41"/>
          <p:cNvSpPr/>
          <p:nvPr/>
        </p:nvSpPr>
        <p:spPr bwMode="auto">
          <a:xfrm flipH="1">
            <a:off x="2558211" y="5726347"/>
            <a:ext cx="5019489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member variables will be </a:t>
            </a:r>
            <a:b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destructed when the outer object goes away.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74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3416E-6 L 3.33333E-6 0.359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-2.77778E-7 0.02153 -2.77778E-7 0.04329 -2.77778E-7 0.06505 " pathEditMode="relative" rAng="0" ptsTypes="f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5715" grpId="0"/>
      <p:bldP spid="5" grpId="0" animBg="1"/>
      <p:bldP spid="5" grpId="1" animBg="1"/>
      <p:bldP spid="17" grpId="0"/>
      <p:bldP spid="2" grpId="0"/>
      <p:bldP spid="2" grpId="1"/>
      <p:bldP spid="41" grpId="0" animBg="1"/>
      <p:bldP spid="19" grpId="0"/>
      <p:bldP spid="115728" grpId="0"/>
      <p:bldP spid="3" grpId="0"/>
      <p:bldP spid="22" grpId="0"/>
      <p:bldP spid="27" grpId="0"/>
      <p:bldP spid="6" grpId="0" animBg="1"/>
      <p:bldP spid="6" grpId="1" animBg="1"/>
      <p:bldP spid="6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 smtClean="0"/>
              <a:t>Back to Auto-generated Constructors and Destructors</a:t>
            </a:r>
            <a:endParaRPr lang="en-US" sz="2400" dirty="0"/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2920872"/>
            <a:ext cx="35019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Just be careful!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232480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92594" y="3534076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Remember, that the auto-added default constructor...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152399" y="4219246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 smtClean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</a:rPr>
              <a:t> void celebrate()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myBelly.eat</a:t>
            </a:r>
            <a:r>
              <a:rPr lang="en-US" sz="1800" b="1" dirty="0" smtClean="0">
                <a:latin typeface="Courier New" pitchFamily="49" charset="0"/>
              </a:rPr>
              <a:t>();  // </a:t>
            </a:r>
            <a:r>
              <a:rPr lang="en-US" sz="1800" b="1" dirty="0" err="1" smtClean="0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 }</a:t>
            </a:r>
            <a:endParaRPr lang="en-US" sz="1400" b="1" dirty="0">
              <a:latin typeface="Courier New" pitchFamily="49" charset="0"/>
            </a:endParaRP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 smtClean="0">
                <a:latin typeface="Courier New" pitchFamily="49" charset="0"/>
              </a:rPr>
              <a:t>   Belly </a:t>
            </a:r>
            <a:r>
              <a:rPr lang="en-US" sz="1800" b="1" dirty="0" err="1" smtClean="0">
                <a:latin typeface="Courier New" pitchFamily="49" charset="0"/>
              </a:rPr>
              <a:t>myBelly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Brain </a:t>
            </a:r>
            <a:r>
              <a:rPr lang="en-US" sz="1800" b="1" dirty="0" err="1" smtClean="0">
                <a:latin typeface="Courier New" pitchFamily="49" charset="0"/>
              </a:rPr>
              <a:t>myBrain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};</a:t>
            </a: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399" y="6516547"/>
            <a:ext cx="2095018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9434" y="6459202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rgbClr val="7030A0"/>
                </a:solidFill>
                <a:latin typeface="Courier New" pitchFamily="49" charset="0"/>
              </a:rPr>
              <a:t>   </a:t>
            </a:r>
            <a:r>
              <a:rPr lang="en-US" sz="1800" b="1" dirty="0" err="1" smtClean="0">
                <a:solidFill>
                  <a:srgbClr val="7030A0"/>
                </a:solidFill>
                <a:latin typeface="Courier New" pitchFamily="49" charset="0"/>
              </a:rPr>
              <a:t>myAge</a:t>
            </a:r>
            <a:r>
              <a:rPr lang="en-US" sz="1800" b="1" dirty="0" smtClean="0">
                <a:solidFill>
                  <a:srgbClr val="7030A0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7030A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 default constructor</a:t>
              </a:r>
              <a:endParaRPr 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destructor</a:t>
              </a:r>
              <a:endParaRPr lang="en-US" sz="16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1600" dirty="0" smtClean="0"/>
                <a:t>destructor</a:t>
              </a:r>
              <a:endParaRPr lang="en-US" sz="1600" dirty="0"/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686279" y="5222111"/>
            <a:ext cx="3561629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54" y="5026266"/>
            <a:ext cx="533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cout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&lt;&lt; “Happy “ &lt;&lt;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myAge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&lt;&lt;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   “’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th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birthday!”;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implicitly added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constructor…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20229866" flipH="1">
            <a:off x="2554690" y="3720884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 they’ll have a random value here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20787293" flipH="1">
            <a:off x="2108003" y="5654020"/>
            <a:ext cx="3331981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wont initialize your object’s scalar variables…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595744" y="4264048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rgbClr val="FF0000"/>
                </a:solidFill>
              </a:rPr>
              <a:t>WON’T</a:t>
            </a:r>
            <a:r>
              <a:rPr lang="en-US" sz="1900" dirty="0" smtClean="0">
                <a:solidFill>
                  <a:schemeClr val="tx2"/>
                </a:solidFill>
              </a:rPr>
              <a:t> initialize your </a:t>
            </a:r>
            <a:br>
              <a:rPr lang="en-US" sz="19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rgbClr val="7030A0"/>
                </a:solidFill>
              </a:rPr>
              <a:t>scalar member variables</a:t>
            </a:r>
            <a:r>
              <a:rPr lang="en-US" sz="1900" dirty="0" smtClean="0">
                <a:solidFill>
                  <a:schemeClr val="tx2"/>
                </a:solidFill>
              </a:rPr>
              <a:t>!</a:t>
            </a:r>
            <a:endParaRPr lang="en-US" sz="1900" dirty="0">
              <a:solidFill>
                <a:schemeClr val="tx2"/>
              </a:solidFill>
            </a:endParaRPr>
          </a:p>
        </p:txBody>
      </p:sp>
      <p:cxnSp>
        <p:nvCxnSpPr>
          <p:cNvPr id="12" name="Curved Connector 11"/>
          <p:cNvCxnSpPr/>
          <p:nvPr/>
        </p:nvCxnSpPr>
        <p:spPr bwMode="auto">
          <a:xfrm rot="5400000">
            <a:off x="4250267" y="2944446"/>
            <a:ext cx="1702712" cy="570841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618894" y="5182193"/>
            <a:ext cx="3501956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So if your class has any scalars (</a:t>
            </a:r>
            <a:r>
              <a:rPr lang="en-US" sz="1900" dirty="0" err="1" smtClean="0">
                <a:solidFill>
                  <a:schemeClr val="tx2"/>
                </a:solidFill>
              </a:rPr>
              <a:t>ints</a:t>
            </a:r>
            <a:r>
              <a:rPr lang="en-US" sz="1900" dirty="0" smtClean="0">
                <a:solidFill>
                  <a:schemeClr val="tx2"/>
                </a:solidFill>
              </a:rPr>
              <a:t>, </a:t>
            </a:r>
            <a:r>
              <a:rPr lang="en-US" sz="1900" dirty="0" err="1" smtClean="0">
                <a:solidFill>
                  <a:schemeClr val="tx2"/>
                </a:solidFill>
              </a:rPr>
              <a:t>bools</a:t>
            </a:r>
            <a:r>
              <a:rPr lang="en-US" sz="1900" dirty="0" smtClean="0">
                <a:solidFill>
                  <a:schemeClr val="tx2"/>
                </a:solidFill>
              </a:rPr>
              <a:t>, floats, doubles, etc.) you </a:t>
            </a:r>
            <a:r>
              <a:rPr lang="en-US" sz="1900" dirty="0" smtClean="0">
                <a:solidFill>
                  <a:srgbClr val="FF0000"/>
                </a:solidFill>
              </a:rPr>
              <a:t>should</a:t>
            </a:r>
            <a:r>
              <a:rPr lang="en-US" sz="1900" dirty="0" smtClean="0">
                <a:solidFill>
                  <a:schemeClr val="tx2"/>
                </a:solidFill>
              </a:rPr>
              <a:t> </a:t>
            </a:r>
            <a:r>
              <a:rPr lang="en-US" sz="1900" dirty="0" smtClean="0">
                <a:solidFill>
                  <a:srgbClr val="FF0000"/>
                </a:solidFill>
              </a:rPr>
              <a:t>define your own constructor </a:t>
            </a:r>
            <a:r>
              <a:rPr lang="en-US" sz="1900" dirty="0" smtClean="0">
                <a:solidFill>
                  <a:schemeClr val="tx2"/>
                </a:solidFill>
              </a:rPr>
              <a:t>and </a:t>
            </a:r>
            <a:r>
              <a:rPr lang="en-US" sz="1900" dirty="0" smtClean="0">
                <a:solidFill>
                  <a:srgbClr val="FF0000"/>
                </a:solidFill>
              </a:rPr>
              <a:t>initialize them</a:t>
            </a:r>
            <a:r>
              <a:rPr lang="en-US" sz="1900" dirty="0" smtClean="0">
                <a:solidFill>
                  <a:schemeClr val="tx2"/>
                </a:solidFill>
              </a:rPr>
              <a:t>!</a:t>
            </a:r>
            <a:endParaRPr lang="en-US" sz="1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53" grpId="0" animBg="1"/>
      <p:bldP spid="19" grpId="0"/>
      <p:bldP spid="22" grpId="0"/>
      <p:bldP spid="7" grpId="0" animBg="1"/>
      <p:bldP spid="31" grpId="0"/>
      <p:bldP spid="51" grpId="0" animBg="1"/>
      <p:bldP spid="52" grpId="0"/>
      <p:bldP spid="54" grpId="0" animBg="1"/>
      <p:bldP spid="55" grpId="0" animBg="1"/>
      <p:bldP spid="56" grpId="0" animBg="1"/>
      <p:bldP spid="57" grpId="0"/>
      <p:bldP spid="6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0246" y="179962"/>
            <a:ext cx="4275933" cy="1143000"/>
          </a:xfrm>
        </p:spPr>
        <p:txBody>
          <a:bodyPr/>
          <a:lstStyle/>
          <a:p>
            <a:r>
              <a:rPr lang="en-US" sz="2400" dirty="0"/>
              <a:t>Class </a:t>
            </a:r>
            <a:r>
              <a:rPr lang="en-US" sz="2400" dirty="0" smtClean="0"/>
              <a:t>Composition Construction + Destruction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18246" y="441555"/>
            <a:ext cx="4572000" cy="1661993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Ack</a:t>
            </a:r>
            <a:r>
              <a:rPr lang="en-US" sz="1800" dirty="0" smtClean="0">
                <a:solidFill>
                  <a:srgbClr val="6600CC"/>
                </a:solidFill>
              </a:rPr>
              <a:t> </a:t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400" dirty="0" smtClean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 smtClean="0">
                <a:solidFill>
                  <a:srgbClr val="006600"/>
                </a:solidFill>
              </a:rPr>
              <a:t>Ack</a:t>
            </a:r>
            <a:r>
              <a:rPr lang="en-US" dirty="0" smtClean="0">
                <a:solidFill>
                  <a:srgbClr val="006600"/>
                </a:solidFill>
              </a:rPr>
              <a:t>()              { … 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~</a:t>
            </a:r>
            <a:r>
              <a:rPr lang="en-US" dirty="0" err="1" smtClean="0">
                <a:solidFill>
                  <a:srgbClr val="FF0000"/>
                </a:solidFill>
              </a:rPr>
              <a:t>Ack</a:t>
            </a:r>
            <a:r>
              <a:rPr lang="en-US" dirty="0" smtClean="0">
                <a:solidFill>
                  <a:srgbClr val="FF0000"/>
                </a:solidFill>
              </a:rPr>
              <a:t>()            { </a:t>
            </a:r>
            <a:r>
              <a:rPr lang="en-US" dirty="0">
                <a:solidFill>
                  <a:srgbClr val="FF0000"/>
                </a:solidFill>
              </a:rPr>
              <a:t>… }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 smtClean="0"/>
              <a:t>};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8246" y="2157237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Bar </a:t>
            </a:r>
            <a:r>
              <a:rPr lang="en-US" sz="1800" dirty="0" smtClean="0">
                <a:solidFill>
                  <a:srgbClr val="6600CC"/>
                </a:solidFill>
              </a:rPr>
              <a:t/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400" dirty="0" smtClean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</a:t>
            </a:r>
            <a:r>
              <a:rPr lang="en-US" dirty="0" smtClean="0">
                <a:solidFill>
                  <a:srgbClr val="006600"/>
                </a:solidFill>
              </a:rPr>
              <a:t>Bar()              { … 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~Bar()            { … 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 smtClean="0">
                <a:solidFill>
                  <a:srgbClr val="7030A0"/>
                </a:solidFill>
              </a:rPr>
              <a:t>   </a:t>
            </a:r>
            <a:r>
              <a:rPr lang="en-US" sz="1800" b="1" dirty="0" err="1" smtClean="0">
                <a:solidFill>
                  <a:srgbClr val="7030A0"/>
                </a:solidFill>
              </a:rPr>
              <a:t>Ack</a:t>
            </a:r>
            <a:r>
              <a:rPr lang="en-US" sz="1800" b="1" dirty="0" smtClean="0">
                <a:solidFill>
                  <a:srgbClr val="7030A0"/>
                </a:solidFill>
              </a:rPr>
              <a:t>     </a:t>
            </a:r>
            <a:r>
              <a:rPr lang="en-US" sz="1800" b="1" dirty="0" err="1" smtClean="0">
                <a:solidFill>
                  <a:srgbClr val="7030A0"/>
                </a:solidFill>
              </a:rPr>
              <a:t>myAck</a:t>
            </a:r>
            <a:r>
              <a:rPr lang="en-US" sz="1800" b="1" dirty="0" smtClean="0">
                <a:solidFill>
                  <a:srgbClr val="7030A0"/>
                </a:solidFill>
              </a:rPr>
              <a:t>;</a:t>
            </a:r>
            <a:r>
              <a:rPr lang="en-US" sz="1400" b="1" dirty="0">
                <a:solidFill>
                  <a:srgbClr val="7030A0"/>
                </a:solidFill>
              </a:rPr>
              <a:t/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dirty="0" smtClean="0"/>
              <a:t>};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246" y="4410813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smtClean="0">
                <a:solidFill>
                  <a:srgbClr val="006600"/>
                </a:solidFill>
              </a:rPr>
              <a:t>Foo </a:t>
            </a:r>
            <a:r>
              <a:rPr lang="en-US" sz="1800" dirty="0" smtClean="0">
                <a:solidFill>
                  <a:srgbClr val="6600CC"/>
                </a:solidFill>
              </a:rPr>
              <a:t/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400" dirty="0" smtClean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</a:t>
            </a:r>
            <a:r>
              <a:rPr lang="en-US" dirty="0" smtClean="0">
                <a:solidFill>
                  <a:srgbClr val="006600"/>
                </a:solidFill>
              </a:rPr>
              <a:t>Foo()              </a:t>
            </a:r>
            <a:r>
              <a:rPr lang="en-US" dirty="0">
                <a:solidFill>
                  <a:srgbClr val="006600"/>
                </a:solidFill>
              </a:rPr>
              <a:t>{ </a:t>
            </a:r>
            <a:r>
              <a:rPr lang="en-US" dirty="0" smtClean="0">
                <a:solidFill>
                  <a:srgbClr val="006600"/>
                </a:solidFill>
              </a:rPr>
              <a:t>… 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~Foo()            { … 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   Bar    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</a:rPr>
              <a:t>myBar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 smtClean="0"/>
              <a:t>};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Foo      x;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 smtClean="0"/>
          </a:p>
          <a:p>
            <a:r>
              <a:rPr lang="en-US" sz="1400" b="1" dirty="0" smtClean="0"/>
              <a:t>}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16196" y="1425661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Alright, so here’s the order the constructors will run…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7380" y="5879259"/>
            <a:ext cx="450764" cy="363830"/>
            <a:chOff x="5879910" y="3754877"/>
            <a:chExt cx="450764" cy="363830"/>
          </a:xfrm>
        </p:grpSpPr>
        <p:sp>
          <p:nvSpPr>
            <p:cNvPr id="8" name="Oval 7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9910" y="377696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#1</a:t>
              </a:r>
              <a:endParaRPr lang="en-US" sz="1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9554" y="4783906"/>
            <a:ext cx="482825" cy="363830"/>
            <a:chOff x="5863880" y="3754877"/>
            <a:chExt cx="482825" cy="363830"/>
          </a:xfrm>
        </p:grpSpPr>
        <p:sp>
          <p:nvSpPr>
            <p:cNvPr id="22" name="Oval 2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#2</a:t>
              </a:r>
              <a:endParaRPr lang="en-US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45829" y="2527002"/>
            <a:ext cx="482825" cy="363830"/>
            <a:chOff x="5863880" y="3754877"/>
            <a:chExt cx="482825" cy="363830"/>
          </a:xfrm>
        </p:grpSpPr>
        <p:sp>
          <p:nvSpPr>
            <p:cNvPr id="25" name="Oval 24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#3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1410511" y="1224691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397543" y="2929744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397542" y="5195569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Bar()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15056" y="1550613"/>
            <a:ext cx="826851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902088" y="3255666"/>
            <a:ext cx="959793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902087" y="5521491"/>
            <a:ext cx="959794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~Bar()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321983" y="898993"/>
            <a:ext cx="482825" cy="363830"/>
            <a:chOff x="5863880" y="3754877"/>
            <a:chExt cx="482825" cy="363830"/>
          </a:xfrm>
        </p:grpSpPr>
        <p:sp>
          <p:nvSpPr>
            <p:cNvPr id="36" name="Oval 3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#4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07982" y="2527002"/>
            <a:ext cx="482825" cy="363830"/>
            <a:chOff x="5863880" y="3754877"/>
            <a:chExt cx="482825" cy="363830"/>
          </a:xfrm>
        </p:grpSpPr>
        <p:sp>
          <p:nvSpPr>
            <p:cNvPr id="39" name="Oval 3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#5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4257" y="4783906"/>
            <a:ext cx="482825" cy="363830"/>
            <a:chOff x="5863880" y="3754877"/>
            <a:chExt cx="482825" cy="363830"/>
          </a:xfrm>
        </p:grpSpPr>
        <p:sp>
          <p:nvSpPr>
            <p:cNvPr id="42" name="Oval 4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#6</a:t>
              </a:r>
              <a:endParaRPr lang="en-US" sz="1600" dirty="0"/>
            </a:p>
          </p:txBody>
        </p:sp>
      </p:grpSp>
      <p:sp>
        <p:nvSpPr>
          <p:cNvPr id="20" name="Rounded Rectangular Callout 19"/>
          <p:cNvSpPr/>
          <p:nvPr/>
        </p:nvSpPr>
        <p:spPr bwMode="auto">
          <a:xfrm>
            <a:off x="1361871" y="48641"/>
            <a:ext cx="3900791" cy="632298"/>
          </a:xfrm>
          <a:prstGeom prst="wedgeRoundRectCallout">
            <a:avLst>
              <a:gd name="adj1" fmla="val -42963"/>
              <a:gd name="adj2" fmla="val 12836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preamble does nothing.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83154" y="2364424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here’s the order the destructors will run…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262662" y="6433568"/>
            <a:ext cx="450764" cy="363830"/>
            <a:chOff x="5879910" y="3754877"/>
            <a:chExt cx="450764" cy="363830"/>
          </a:xfrm>
        </p:grpSpPr>
        <p:sp>
          <p:nvSpPr>
            <p:cNvPr id="47" name="Oval 46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910" y="377291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#1</a:t>
              </a:r>
              <a:endParaRPr lang="en-US" sz="16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87935" y="5797256"/>
            <a:ext cx="482825" cy="363830"/>
            <a:chOff x="5863880" y="3754877"/>
            <a:chExt cx="482825" cy="363830"/>
          </a:xfrm>
        </p:grpSpPr>
        <p:sp>
          <p:nvSpPr>
            <p:cNvPr id="50" name="Oval 49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#2</a:t>
              </a:r>
              <a:endParaRPr lang="en-US" sz="16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087068" y="5816712"/>
            <a:ext cx="482825" cy="363830"/>
            <a:chOff x="5863880" y="3754877"/>
            <a:chExt cx="482825" cy="363830"/>
          </a:xfrm>
        </p:grpSpPr>
        <p:sp>
          <p:nvSpPr>
            <p:cNvPr id="53" name="Oval 52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#3</a:t>
              </a:r>
              <a:endParaRPr lang="en-US" sz="16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282914" y="3531479"/>
            <a:ext cx="482825" cy="363830"/>
            <a:chOff x="5863880" y="3754877"/>
            <a:chExt cx="482825" cy="363830"/>
          </a:xfrm>
        </p:grpSpPr>
        <p:sp>
          <p:nvSpPr>
            <p:cNvPr id="56" name="Oval 5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#4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82047" y="3550935"/>
            <a:ext cx="482825" cy="363830"/>
            <a:chOff x="5863880" y="3754877"/>
            <a:chExt cx="482825" cy="363830"/>
          </a:xfrm>
        </p:grpSpPr>
        <p:sp>
          <p:nvSpPr>
            <p:cNvPr id="59" name="Oval 5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#5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315774" y="1812120"/>
            <a:ext cx="482824" cy="363830"/>
            <a:chOff x="5863880" y="3754877"/>
            <a:chExt cx="482824" cy="363830"/>
          </a:xfrm>
        </p:grpSpPr>
        <p:sp>
          <p:nvSpPr>
            <p:cNvPr id="62" name="Oval 6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3880" y="3772915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#6</a:t>
              </a:r>
              <a:endParaRPr lang="en-US" sz="1600" dirty="0"/>
            </a:p>
          </p:txBody>
        </p:sp>
      </p:grpSp>
      <p:sp>
        <p:nvSpPr>
          <p:cNvPr id="67" name="Rounded Rectangular Callout 66"/>
          <p:cNvSpPr/>
          <p:nvPr/>
        </p:nvSpPr>
        <p:spPr bwMode="auto">
          <a:xfrm>
            <a:off x="3978613" y="3195874"/>
            <a:ext cx="3792755" cy="870288"/>
          </a:xfrm>
          <a:prstGeom prst="wedgeRoundRectCallout">
            <a:avLst>
              <a:gd name="adj1" fmla="val -61673"/>
              <a:gd name="adj2" fmla="val -204701"/>
              <a:gd name="adj3" fmla="val 16667"/>
            </a:avLst>
          </a:prstGeom>
          <a:solidFill>
            <a:srgbClr val="FA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</a:t>
            </a:r>
            <a:r>
              <a:rPr lang="en-US" sz="1600" dirty="0" err="1" smtClean="0"/>
              <a:t>postamble</a:t>
            </a:r>
            <a:r>
              <a:rPr lang="en-US" sz="1600" dirty="0" smtClean="0"/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does nothing.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7984" y="6060896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45" grpId="0"/>
      <p:bldP spid="6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Class </a:t>
            </a:r>
            <a:r>
              <a:rPr lang="en-US" dirty="0"/>
              <a:t>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Of course, things are never quite so simple… </a:t>
            </a:r>
            <a:endParaRPr lang="en-US" sz="24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Let’s look at a slightly more complex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6600CC"/>
                </a:solidFill>
              </a:rPr>
              <a:t>class composition </a:t>
            </a:r>
            <a:r>
              <a:rPr lang="en-US" sz="2400" dirty="0" smtClean="0"/>
              <a:t>example.</a:t>
            </a:r>
            <a:endParaRPr lang="en-US" sz="24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Let’s change the </a:t>
            </a:r>
            <a:r>
              <a:rPr lang="en-US" sz="2400" dirty="0" smtClean="0">
                <a:solidFill>
                  <a:srgbClr val="FF0000"/>
                </a:solidFill>
              </a:rPr>
              <a:t>constructor</a:t>
            </a:r>
            <a:r>
              <a:rPr lang="en-US" sz="2400" dirty="0" smtClean="0"/>
              <a:t> of our Stomach class so it </a:t>
            </a:r>
            <a:r>
              <a:rPr lang="en-US" sz="2400" dirty="0" smtClean="0">
                <a:solidFill>
                  <a:srgbClr val="FF0000"/>
                </a:solidFill>
              </a:rPr>
              <a:t>REQUIRES</a:t>
            </a:r>
            <a:r>
              <a:rPr lang="en-US" sz="2400" dirty="0" smtClean="0"/>
              <a:t> the user to specify the </a:t>
            </a:r>
            <a:r>
              <a:rPr lang="en-US" sz="2400" dirty="0" smtClean="0">
                <a:solidFill>
                  <a:srgbClr val="6600CC"/>
                </a:solidFill>
              </a:rPr>
              <a:t>amount of gas </a:t>
            </a:r>
            <a:r>
              <a:rPr lang="en-US" sz="2400" dirty="0" smtClean="0"/>
              <a:t>each </a:t>
            </a:r>
            <a:r>
              <a:rPr lang="en-US" sz="2400" dirty="0" smtClean="0">
                <a:solidFill>
                  <a:srgbClr val="6600CC"/>
                </a:solidFill>
              </a:rPr>
              <a:t>stomach</a:t>
            </a:r>
            <a:r>
              <a:rPr lang="en-US" sz="2400" dirty="0" smtClean="0"/>
              <a:t> starts with.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farts</a:t>
              </a: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farts</a:t>
              </a:r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340757" y="4972785"/>
            <a:ext cx="65475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</a:t>
            </a:r>
            <a:r>
              <a:rPr lang="en-US" sz="2400" dirty="0" smtClean="0"/>
              <a:t>our </a:t>
            </a:r>
            <a:r>
              <a:rPr lang="en-US" sz="2400" dirty="0" err="1" smtClean="0">
                <a:solidFill>
                  <a:schemeClr val="accent6"/>
                </a:solidFill>
              </a:rPr>
              <a:t>Hungry</a:t>
            </a:r>
            <a:r>
              <a:rPr lang="en-US" sz="2400" dirty="0" err="1" smtClean="0">
                <a:solidFill>
                  <a:schemeClr val="accent2"/>
                </a:solidFill>
              </a:rPr>
              <a:t>Nerd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class?</a:t>
            </a:r>
            <a:endParaRPr lang="en-US" sz="2400" dirty="0"/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 smtClean="0">
                <a:solidFill>
                  <a:srgbClr val="0000CC"/>
                </a:solidFill>
              </a:rPr>
              <a:t> </a:t>
            </a:r>
            <a:endParaRPr lang="en-US" sz="1800" dirty="0" smtClean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00427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00CC"/>
                </a:solidFill>
              </a:rPr>
              <a:t>   ~</a:t>
            </a:r>
            <a:r>
              <a:rPr lang="en-US" sz="1800" dirty="0">
                <a:solidFill>
                  <a:srgbClr val="0000CC"/>
                </a:solidFill>
              </a:rPr>
              <a:t>Stomach() </a:t>
            </a:r>
            <a:r>
              <a:rPr lang="en-US" sz="1800" dirty="0" smtClean="0">
                <a:solidFill>
                  <a:srgbClr val="0000CC"/>
                </a:solidFill>
              </a:rPr>
              <a:t>{ </a:t>
            </a:r>
            <a:r>
              <a:rPr lang="en-US" sz="1800" dirty="0" err="1" smtClean="0">
                <a:solidFill>
                  <a:srgbClr val="FF0000"/>
                </a:solidFill>
              </a:rPr>
              <a:t>cout</a:t>
            </a:r>
            <a:r>
              <a:rPr lang="en-US" sz="1800" dirty="0" smtClean="0">
                <a:solidFill>
                  <a:srgbClr val="FF0000"/>
                </a:solidFill>
              </a:rPr>
              <a:t> &lt;&lt; “Fart!\n”; </a:t>
            </a:r>
            <a:r>
              <a:rPr lang="en-US" sz="1800" dirty="0" smtClean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 smtClean="0">
                <a:solidFill>
                  <a:srgbClr val="000099"/>
                </a:solidFill>
              </a:rPr>
              <a:t>   </a:t>
            </a:r>
            <a:r>
              <a:rPr lang="en-US" sz="1900" dirty="0">
                <a:solidFill>
                  <a:srgbClr val="000099"/>
                </a:solidFill>
              </a:rPr>
              <a:t>void eat() </a:t>
            </a:r>
            <a:r>
              <a:rPr lang="en-US" sz="1900" dirty="0" smtClean="0">
                <a:solidFill>
                  <a:srgbClr val="000099"/>
                </a:solidFill>
              </a:rPr>
              <a:t> { </a:t>
            </a:r>
            <a:r>
              <a:rPr lang="en-US" sz="1900" dirty="0" err="1" smtClean="0">
                <a:solidFill>
                  <a:srgbClr val="FF3300"/>
                </a:solidFill>
              </a:rPr>
              <a:t>myGas</a:t>
            </a:r>
            <a:r>
              <a:rPr lang="en-US" sz="1900" dirty="0" smtClean="0">
                <a:solidFill>
                  <a:srgbClr val="FF3300"/>
                </a:solidFill>
              </a:rPr>
              <a:t>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private</a:t>
            </a:r>
            <a:r>
              <a:rPr lang="en-US" sz="1200" b="1" dirty="0">
                <a:solidFill>
                  <a:srgbClr val="CC0099"/>
                </a:solidFill>
              </a:rPr>
              <a:t>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 smtClean="0">
                <a:solidFill>
                  <a:srgbClr val="000099"/>
                </a:solidFill>
              </a:rPr>
              <a:t>myGas</a:t>
            </a:r>
            <a:r>
              <a:rPr lang="en-US" sz="1800" dirty="0">
                <a:solidFill>
                  <a:srgbClr val="000099"/>
                </a:solidFill>
              </a:rPr>
              <a:t>;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 err="1" smtClean="0">
                <a:solidFill>
                  <a:srgbClr val="FF0000"/>
                </a:solidFill>
              </a:rPr>
              <a:t>myGas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startGas</a:t>
            </a:r>
            <a:r>
              <a:rPr lang="en-US" dirty="0" smtClean="0">
                <a:solidFill>
                  <a:schemeClr val="accent2"/>
                </a:solidFill>
              </a:rPr>
              <a:t>) 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err="1" smtClean="0"/>
              <a:t>myGas</a:t>
            </a:r>
            <a:r>
              <a:rPr lang="en-US" dirty="0" smtClean="0"/>
              <a:t> = </a:t>
            </a:r>
            <a:r>
              <a:rPr lang="en-US" dirty="0" err="1" smtClean="0"/>
              <a:t>startGas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sz="1400" dirty="0" smtClean="0"/>
              <a:t>  }</a:t>
            </a:r>
            <a:endParaRPr lang="en-US" sz="1400" dirty="0"/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Ok, so now our new </a:t>
            </a:r>
            <a:r>
              <a:rPr lang="en-US" sz="1800" dirty="0" smtClean="0">
                <a:solidFill>
                  <a:srgbClr val="6600CC"/>
                </a:solidFill>
              </a:rPr>
              <a:t>Stomach</a:t>
            </a:r>
            <a:r>
              <a:rPr lang="en-US" sz="1800" dirty="0" smtClean="0"/>
              <a:t> constructor </a:t>
            </a:r>
            <a:r>
              <a:rPr lang="en-US" sz="1800" dirty="0" smtClean="0">
                <a:solidFill>
                  <a:srgbClr val="FF0000"/>
                </a:solidFill>
              </a:rPr>
              <a:t>REQUIRES</a:t>
            </a:r>
            <a:r>
              <a:rPr lang="en-US" sz="1800" dirty="0" smtClean="0"/>
              <a:t> us to 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FF0000"/>
                </a:solidFill>
              </a:rPr>
              <a:t>pass in a value</a:t>
            </a:r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And here’s how we create a new Stomach variable…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1871015" y="5269966"/>
            <a:ext cx="5934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</a:t>
            </a:r>
            <a:r>
              <a:rPr lang="en-US" sz="2400" dirty="0" smtClean="0"/>
              <a:t>our </a:t>
            </a:r>
            <a:r>
              <a:rPr lang="en-US" sz="2400" dirty="0" err="1" smtClean="0"/>
              <a:t>HungryNerd</a:t>
            </a:r>
            <a:r>
              <a:rPr lang="en-US" sz="2400" dirty="0" smtClean="0"/>
              <a:t> class still compile?</a:t>
            </a:r>
            <a:endParaRPr lang="en-US" sz="2400" dirty="0"/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59792" y="5867410"/>
            <a:ext cx="12282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828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5" name="Group 4"/>
            <p:cNvGrpSpPr/>
            <p:nvPr/>
          </p:nvGrpSpPr>
          <p:grpSpPr>
            <a:xfrm>
              <a:off x="4634753" y="899531"/>
              <a:ext cx="4191000" cy="4063310"/>
              <a:chOff x="4634753" y="899531"/>
              <a:chExt cx="4191000" cy="4063310"/>
            </a:xfrm>
          </p:grpSpPr>
          <p:grpSp>
            <p:nvGrpSpPr>
              <p:cNvPr id="9217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063310"/>
                <a:chOff x="2928" y="712"/>
                <a:chExt cx="2640" cy="2896"/>
              </a:xfrm>
            </p:grpSpPr>
            <p:sp>
              <p:nvSpPr>
                <p:cNvPr id="92167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6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1496" cy="28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</a:t>
                  </a:r>
                  <a:r>
                    <a:rPr lang="en-US" sz="1800" dirty="0" err="1">
                      <a:solidFill>
                        <a:srgbClr val="6600CC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 </a:t>
                  </a:r>
                  <a:endParaRPr lang="en-US" sz="1800" dirty="0"/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</a:t>
                  </a: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 </a:t>
                  </a:r>
                  <a:r>
                    <a:rPr lang="en-US" sz="1800" dirty="0" err="1" smtClean="0">
                      <a:solidFill>
                        <a:schemeClr val="accent2"/>
                      </a:solidFill>
                    </a:rPr>
                    <a:t>HungryNerd</a:t>
                  </a: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()  </a:t>
                  </a:r>
                  <a:endParaRPr lang="en-US" sz="1800" dirty="0">
                    <a:solidFill>
                      <a:schemeClr val="accent2"/>
                    </a:solidFill>
                  </a:endParaRPr>
                </a:p>
                <a:p>
                  <a:r>
                    <a:rPr lang="en-US" sz="1200" b="1" dirty="0" smtClean="0"/>
                    <a:t>   </a:t>
                  </a:r>
                  <a:r>
                    <a:rPr lang="en-US" sz="1200" b="1" dirty="0"/>
                    <a:t>{ </a:t>
                  </a:r>
                </a:p>
                <a:p>
                  <a:r>
                    <a:rPr lang="en-US" sz="1800" dirty="0" smtClean="0">
                      <a:solidFill>
                        <a:srgbClr val="FF0000"/>
                      </a:solidFill>
                    </a:rPr>
                    <a:t>      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myBelly.eat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();</a:t>
                  </a:r>
                  <a:br>
                    <a:rPr lang="en-US" sz="1800" dirty="0">
                      <a:solidFill>
                        <a:srgbClr val="FF0000"/>
                      </a:solidFill>
                    </a:rPr>
                  </a:br>
                  <a:r>
                    <a:rPr lang="en-US" sz="1800" dirty="0"/>
                    <a:t>       </a:t>
                  </a:r>
                  <a:r>
                    <a:rPr lang="en-US" sz="1800" dirty="0" err="1"/>
                    <a:t>myBrain.think</a:t>
                  </a:r>
                  <a:r>
                    <a:rPr lang="en-US" sz="1800" dirty="0"/>
                    <a:t>();</a:t>
                  </a:r>
                  <a:br>
                    <a:rPr lang="en-US" sz="1800" dirty="0"/>
                  </a:br>
                  <a:r>
                    <a:rPr lang="en-US" sz="1200" b="1" dirty="0" smtClean="0"/>
                    <a:t>   </a:t>
                  </a:r>
                  <a:r>
                    <a:rPr lang="en-US" sz="1200" b="1" dirty="0"/>
                    <a:t>}</a:t>
                  </a:r>
                </a:p>
                <a:p>
                  <a:r>
                    <a:rPr lang="en-US" sz="1000" dirty="0"/>
                    <a:t> </a:t>
                  </a:r>
                  <a:r>
                    <a:rPr lang="en-US" sz="1000" dirty="0" smtClean="0"/>
                    <a:t/>
                  </a:r>
                  <a:br>
                    <a:rPr lang="en-US" sz="1000" dirty="0" smtClean="0"/>
                  </a:br>
                  <a:r>
                    <a:rPr lang="en-US" sz="1000" dirty="0" smtClean="0"/>
                    <a:t/>
                  </a:r>
                  <a:br>
                    <a:rPr lang="en-US" sz="1000" dirty="0" smtClean="0"/>
                  </a:br>
                  <a:endParaRPr lang="en-US" sz="1000" dirty="0"/>
                </a:p>
                <a:p>
                  <a:r>
                    <a:rPr lang="en-US" sz="1000" dirty="0" smtClean="0"/>
                    <a:t>     </a:t>
                  </a:r>
                  <a:r>
                    <a:rPr lang="en-US" sz="2400" dirty="0" smtClean="0"/>
                    <a:t> </a:t>
                  </a:r>
                  <a:endParaRPr lang="en-US" sz="1000" dirty="0"/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 smtClean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 smtClean="0"/>
                    <a:t>   Brain </a:t>
                  </a:r>
                  <a:r>
                    <a:rPr lang="en-US" sz="1800" dirty="0" err="1" smtClean="0"/>
                    <a:t>myBrain</a:t>
                  </a:r>
                  <a:r>
                    <a:rPr lang="en-US" sz="1800" dirty="0" smtClean="0"/>
                    <a:t>;</a:t>
                  </a:r>
                </a:p>
                <a:p>
                  <a:r>
                    <a:rPr lang="en-US" sz="1800" dirty="0" smtClean="0"/>
                    <a:t>};</a:t>
                  </a:r>
                  <a:endParaRPr lang="en-US" sz="1800" dirty="0"/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4950405" y="4011116"/>
                <a:ext cx="2081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Stomach 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myBelly</a:t>
                </a:r>
                <a:r>
                  <a:rPr lang="en-US" sz="1800" dirty="0">
                    <a:solidFill>
                      <a:srgbClr val="FF0000"/>
                    </a:solidFill>
                  </a:rPr>
                  <a:t>;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9262" y="3238673"/>
              <a:ext cx="450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...</a:t>
              </a:r>
              <a:r>
                <a:rPr lang="en-US" sz="1000" dirty="0"/>
                <a:t> 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Because our new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 class </a:t>
            </a:r>
            <a:r>
              <a:rPr lang="en-US" dirty="0" smtClean="0">
                <a:solidFill>
                  <a:srgbClr val="FF0000"/>
                </a:solidFill>
              </a:rPr>
              <a:t>REQUIRES</a:t>
            </a:r>
            <a:r>
              <a:rPr lang="en-US" dirty="0" smtClean="0"/>
              <a:t> you to </a:t>
            </a:r>
            <a:r>
              <a:rPr lang="en-US" dirty="0" smtClean="0">
                <a:solidFill>
                  <a:srgbClr val="FF0000"/>
                </a:solidFill>
              </a:rPr>
              <a:t>pass a value</a:t>
            </a:r>
            <a:r>
              <a:rPr lang="en-US" dirty="0" smtClean="0"/>
              <a:t> in to its </a:t>
            </a:r>
            <a:r>
              <a:rPr lang="en-US" dirty="0" smtClean="0">
                <a:solidFill>
                  <a:srgbClr val="6600CC"/>
                </a:solidFill>
              </a:rPr>
              <a:t>constructor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619792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/>
              <a:t>Why not?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903169" y="20004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4959262" y="323867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...</a:t>
            </a:r>
            <a:r>
              <a:rPr lang="en-US" sz="1000" dirty="0"/>
              <a:t> 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3323" y="2299412"/>
              <a:ext cx="3445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</p:grp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410027" y="3159786"/>
            <a:ext cx="3537056" cy="1508042"/>
          </a:xfrm>
          <a:prstGeom prst="wedgeRoundRectCallout">
            <a:avLst>
              <a:gd name="adj1" fmla="val 5156"/>
              <a:gd name="adj2" fmla="val -10658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But our auto-generated C++ code </a:t>
            </a:r>
            <a:r>
              <a:rPr lang="en-US" dirty="0" smtClean="0">
                <a:solidFill>
                  <a:srgbClr val="FF0000"/>
                </a:solidFill>
              </a:rPr>
              <a:t>always</a:t>
            </a:r>
            <a:r>
              <a:rPr lang="en-US" dirty="0" smtClean="0"/>
              <a:t> calls the </a:t>
            </a:r>
            <a:r>
              <a:rPr lang="en-US" dirty="0" smtClean="0">
                <a:solidFill>
                  <a:srgbClr val="FF0000"/>
                </a:solidFill>
              </a:rPr>
              <a:t>default constructor</a:t>
            </a:r>
            <a:r>
              <a:rPr lang="en-US" dirty="0" smtClean="0"/>
              <a:t>, which takes </a:t>
            </a:r>
            <a:r>
              <a:rPr lang="en-US" dirty="0" smtClean="0">
                <a:solidFill>
                  <a:srgbClr val="FF0000"/>
                </a:solidFill>
              </a:rPr>
              <a:t>NO parameters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57695" y="5821200"/>
            <a:ext cx="7198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So this results in a C++ compilation error!</a:t>
            </a:r>
            <a:endParaRPr lang="en-US" sz="2400" dirty="0"/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1515282" y="4196989"/>
            <a:ext cx="3537056" cy="1508042"/>
          </a:xfrm>
          <a:prstGeom prst="wedgeRoundRectCallout">
            <a:avLst>
              <a:gd name="adj1" fmla="val -47883"/>
              <a:gd name="adj2" fmla="val -10492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But our Stomach class doesn’t have a default (parameter-less) constructor anymore!  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08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23" grpId="0"/>
      <p:bldP spid="27" grpId="0"/>
      <p:bldP spid="28" grpId="0"/>
      <p:bldP spid="94240" grpId="0" animBg="1"/>
      <p:bldP spid="33" grpId="0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myBelly’s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63323" y="2299412"/>
              <a:ext cx="345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800" dirty="0" smtClean="0"/>
                <a:t> </a:t>
              </a:r>
              <a:r>
                <a:rPr lang="en-US" sz="9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187324" y="5724250"/>
            <a:ext cx="8956676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en-US" sz="900" dirty="0">
              <a:solidFill>
                <a:schemeClr val="accent2"/>
              </a:solidFill>
            </a:endParaRP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Answer: </a:t>
            </a:r>
            <a:r>
              <a:rPr lang="en-US" dirty="0" smtClean="0"/>
              <a:t>Our </a:t>
            </a:r>
            <a:r>
              <a:rPr lang="en-US" dirty="0" err="1" smtClean="0"/>
              <a:t>HungryNerd</a:t>
            </a:r>
            <a:r>
              <a:rPr lang="en-US" dirty="0" smtClean="0"/>
              <a:t> class MUST somehow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explicitly call Stomach’s constructor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pass in a valid parameter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95251" name="Group 19"/>
          <p:cNvGrpSpPr>
            <a:grpSpLocks/>
          </p:cNvGrpSpPr>
          <p:nvPr/>
        </p:nvGrpSpPr>
        <p:grpSpPr bwMode="auto">
          <a:xfrm>
            <a:off x="6761764" y="3994852"/>
            <a:ext cx="1752600" cy="381000"/>
            <a:chOff x="4032" y="3120"/>
            <a:chExt cx="1104" cy="240"/>
          </a:xfrm>
        </p:grpSpPr>
        <p:sp>
          <p:nvSpPr>
            <p:cNvPr id="95248" name="Rectangle 16"/>
            <p:cNvSpPr>
              <a:spLocks noChangeArrowheads="1"/>
            </p:cNvSpPr>
            <p:nvPr/>
          </p:nvSpPr>
          <p:spPr bwMode="auto">
            <a:xfrm>
              <a:off x="4080" y="3120"/>
              <a:ext cx="1056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auto">
            <a:xfrm>
              <a:off x="4032" y="3120"/>
              <a:ext cx="10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(10); // Good?</a:t>
              </a:r>
            </a:p>
          </p:txBody>
        </p:sp>
      </p:grpSp>
      <p:grpSp>
        <p:nvGrpSpPr>
          <p:cNvPr id="95255" name="Group 23"/>
          <p:cNvGrpSpPr>
            <a:grpSpLocks/>
          </p:cNvGrpSpPr>
          <p:nvPr/>
        </p:nvGrpSpPr>
        <p:grpSpPr bwMode="auto">
          <a:xfrm>
            <a:off x="6850029" y="4007552"/>
            <a:ext cx="1524000" cy="304800"/>
            <a:chOff x="4272" y="2640"/>
            <a:chExt cx="960" cy="192"/>
          </a:xfrm>
        </p:grpSpPr>
        <p:sp>
          <p:nvSpPr>
            <p:cNvPr id="95253" name="Line 21"/>
            <p:cNvSpPr>
              <a:spLocks noChangeShapeType="1"/>
            </p:cNvSpPr>
            <p:nvPr/>
          </p:nvSpPr>
          <p:spPr bwMode="auto">
            <a:xfrm>
              <a:off x="4272" y="2641"/>
              <a:ext cx="948" cy="1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4" name="Line 22"/>
            <p:cNvSpPr>
              <a:spLocks noChangeShapeType="1"/>
            </p:cNvSpPr>
            <p:nvPr/>
          </p:nvSpPr>
          <p:spPr bwMode="auto">
            <a:xfrm flipV="1">
              <a:off x="4272" y="2640"/>
              <a:ext cx="96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95784" y="5011641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</a:t>
            </a:r>
            <a:r>
              <a:rPr lang="en-US" dirty="0" smtClean="0"/>
              <a:t>how </a:t>
            </a:r>
            <a:r>
              <a:rPr lang="en-US" dirty="0"/>
              <a:t>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/>
              <a:t> class so it works with our new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 class?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5447980" y="111934"/>
            <a:ext cx="3626237" cy="1477371"/>
          </a:xfrm>
          <a:prstGeom prst="wedgeRoundRectCallout">
            <a:avLst>
              <a:gd name="adj1" fmla="val -4940"/>
              <a:gd name="adj2" fmla="val 217097"/>
              <a:gd name="adj3" fmla="val 16667"/>
            </a:avLst>
          </a:prstGeom>
          <a:solidFill>
            <a:srgbClr val="FEE4CE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 smtClean="0"/>
              <a:t>Hmm… Perhaps we can do something like this?</a:t>
            </a:r>
            <a:endParaRPr lang="en-US" dirty="0"/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5567059" y="866233"/>
            <a:ext cx="33880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6600CC"/>
                </a:solidFill>
              </a:rPr>
              <a:t>Good thinking!</a:t>
            </a:r>
            <a:r>
              <a:rPr lang="en-US" dirty="0" smtClean="0"/>
              <a:t> But that’s </a:t>
            </a:r>
            <a:r>
              <a:rPr lang="en-US" dirty="0" smtClean="0">
                <a:solidFill>
                  <a:srgbClr val="FF0000"/>
                </a:solidFill>
              </a:rPr>
              <a:t>not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proper syntax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uiExpand="1" build="p"/>
      <p:bldP spid="2" grpId="0"/>
      <p:bldP spid="27" grpId="0" animBg="1"/>
      <p:bldP spid="2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200" b="1" dirty="0" smtClean="0"/>
                  <a:t>};</a:t>
                </a:r>
                <a:endParaRPr lang="en-US" sz="1200" b="1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09337" y="5424514"/>
            <a:ext cx="24244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Alright, let’s see the correct syntax!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6" name="Rectangle 35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323" y="2299412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9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7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1867711" y="394075"/>
            <a:ext cx="3104889" cy="1044066"/>
          </a:xfrm>
          <a:prstGeom prst="wedgeRoundRectCallout">
            <a:avLst>
              <a:gd name="adj1" fmla="val 57989"/>
              <a:gd name="adj2" fmla="val 1191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We’re no longer going to let C++ call </a:t>
            </a:r>
            <a:r>
              <a:rPr lang="en-US" sz="1700" dirty="0" err="1" smtClean="0"/>
              <a:t>myBelly’s</a:t>
            </a:r>
            <a:r>
              <a:rPr lang="en-US" sz="1700" dirty="0" smtClean="0"/>
              <a:t> default constructor for us…</a:t>
            </a:r>
            <a:endParaRPr lang="en-US" sz="1700" dirty="0"/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067343" y="3858415"/>
            <a:ext cx="3630142" cy="1044066"/>
          </a:xfrm>
          <a:prstGeom prst="wedgeRoundRectCallout">
            <a:avLst>
              <a:gd name="adj1" fmla="val 64405"/>
              <a:gd name="adj2" fmla="val -20862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Instead, we’ll add our own C++ code to explicitly call </a:t>
            </a:r>
            <a:r>
              <a:rPr lang="en-US" sz="1700" dirty="0" err="1" smtClean="0"/>
              <a:t>myBelly’s</a:t>
            </a:r>
            <a:r>
              <a:rPr lang="en-US" sz="1700" dirty="0" smtClean="0"/>
              <a:t> constructor with a parameter.</a:t>
            </a:r>
            <a:endParaRPr lang="en-US" sz="1700" dirty="0"/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4766516" y="5225694"/>
            <a:ext cx="4262798" cy="1225945"/>
          </a:xfrm>
          <a:prstGeom prst="wedgeRoundRectCallout">
            <a:avLst>
              <a:gd name="adj1" fmla="val -26328"/>
              <a:gd name="adj2" fmla="val -29381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This is called an </a:t>
            </a:r>
            <a:r>
              <a:rPr lang="en-US" sz="1700" dirty="0" smtClean="0">
                <a:solidFill>
                  <a:srgbClr val="FF0000"/>
                </a:solidFill>
              </a:rPr>
              <a:t>“initializer list”</a:t>
            </a: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and it’s the </a:t>
            </a:r>
            <a:r>
              <a:rPr lang="en-US" sz="1700" dirty="0" smtClean="0">
                <a:solidFill>
                  <a:srgbClr val="FF0000"/>
                </a:solidFill>
              </a:rPr>
              <a:t>only way</a:t>
            </a:r>
            <a:r>
              <a:rPr lang="en-US" sz="1700" dirty="0" smtClean="0"/>
              <a:t> in C++ to initialize an embedded object whose constructor requires parameters!</a:t>
            </a:r>
            <a:endParaRPr lang="en-US" sz="1700" dirty="0"/>
          </a:p>
        </p:txBody>
      </p:sp>
      <p:sp>
        <p:nvSpPr>
          <p:cNvPr id="47" name="Right Arrow 46"/>
          <p:cNvSpPr/>
          <p:nvPr/>
        </p:nvSpPr>
        <p:spPr bwMode="auto">
          <a:xfrm rot="20151908" flipH="1">
            <a:off x="6537990" y="1344369"/>
            <a:ext cx="2010438" cy="61138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“Initializer list”</a:t>
            </a:r>
          </a:p>
        </p:txBody>
      </p:sp>
      <p:sp>
        <p:nvSpPr>
          <p:cNvPr id="48" name="AutoShape 24"/>
          <p:cNvSpPr>
            <a:spLocks noChangeArrowheads="1"/>
          </p:cNvSpPr>
          <p:nvPr/>
        </p:nvSpPr>
        <p:spPr bwMode="auto">
          <a:xfrm>
            <a:off x="6373641" y="3193927"/>
            <a:ext cx="2766349" cy="1517779"/>
          </a:xfrm>
          <a:prstGeom prst="wedgeRoundRectCallout">
            <a:avLst>
              <a:gd name="adj1" fmla="val -50446"/>
              <a:gd name="adj2" fmla="val -11264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The initializer</a:t>
            </a:r>
            <a:r>
              <a:rPr lang="en-US" sz="1050" dirty="0" smtClean="0"/>
              <a:t> </a:t>
            </a:r>
            <a:r>
              <a:rPr lang="en-US" sz="1700" dirty="0" smtClean="0"/>
              <a:t>list calls the constructor(s) of the embedded object(s) with the values you pass in.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31082E-6 L -0.34791 -0.0467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-23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 animBg="1"/>
      <p:bldP spid="45" grpId="0" animBg="1"/>
      <p:bldP spid="96272" grpId="0"/>
      <p:bldP spid="46" grpId="0" animBg="1"/>
      <p:bldP spid="47" grpId="0" animBg="1"/>
      <p:bldP spid="48" grpId="0" animBg="1"/>
      <p:bldP spid="4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429000" y="914400"/>
            <a:ext cx="5410200" cy="55816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// # of PCs owned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//not nerdy; </a:t>
            </a:r>
            <a:r>
              <a:rPr lang="en-US" sz="1600" b="1" dirty="0">
                <a:latin typeface="Times New Roman"/>
                <a:cs typeface="Courier New" pitchFamily="49" charset="0"/>
              </a:rPr>
              <a:t>“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artistic</a:t>
            </a:r>
            <a:r>
              <a:rPr lang="en-US" sz="1600" b="1" dirty="0">
                <a:latin typeface="Times New Roman"/>
                <a:cs typeface="Courier New" pitchFamily="49" charset="0"/>
              </a:rPr>
              <a:t>”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30428" name="Group 28"/>
          <p:cNvGrpSpPr>
            <a:grpSpLocks/>
          </p:cNvGrpSpPr>
          <p:nvPr/>
        </p:nvGrpSpPr>
        <p:grpSpPr bwMode="auto">
          <a:xfrm>
            <a:off x="-6350" y="2462213"/>
            <a:ext cx="3578225" cy="2041525"/>
            <a:chOff x="-2559" y="1344"/>
            <a:chExt cx="2254" cy="1286"/>
          </a:xfrm>
        </p:grpSpPr>
        <p:sp>
          <p:nvSpPr>
            <p:cNvPr id="230429" name="Rectangle 29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 smtClean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 smtClean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0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m_numPCs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m_macUser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0430" name="Rectangle 30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1" name="Rectangle 31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2" name="Text Box 32"/>
            <p:cNvSpPr txBox="1">
              <a:spLocks noChangeArrowheads="1"/>
            </p:cNvSpPr>
            <p:nvPr/>
          </p:nvSpPr>
          <p:spPr bwMode="auto">
            <a:xfrm>
              <a:off x="-2559" y="1365"/>
              <a:ext cx="9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6600CC"/>
                  </a:solidFill>
                </a:rPr>
                <a:t>david</a:t>
              </a:r>
              <a:r>
                <a:rPr lang="en-US" sz="1800" dirty="0">
                  <a:solidFill>
                    <a:srgbClr val="6600CC"/>
                  </a:solidFill>
                </a:rPr>
                <a:t>          </a:t>
              </a:r>
            </a:p>
          </p:txBody>
        </p:sp>
      </p:grpSp>
      <p:sp>
        <p:nvSpPr>
          <p:cNvPr id="230433" name="Line 33"/>
          <p:cNvSpPr>
            <a:spLocks noChangeShapeType="1"/>
          </p:cNvSpPr>
          <p:nvPr/>
        </p:nvSpPr>
        <p:spPr bwMode="auto">
          <a:xfrm>
            <a:off x="490538" y="25955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4" name="Text Box 34"/>
          <p:cNvSpPr txBox="1">
            <a:spLocks noChangeArrowheads="1"/>
          </p:cNvSpPr>
          <p:nvPr/>
        </p:nvSpPr>
        <p:spPr bwMode="auto">
          <a:xfrm>
            <a:off x="1806575" y="2071688"/>
            <a:ext cx="162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2    false  </a:t>
            </a:r>
          </a:p>
        </p:txBody>
      </p:sp>
      <p:sp>
        <p:nvSpPr>
          <p:cNvPr id="230435" name="Line 35"/>
          <p:cNvSpPr>
            <a:spLocks noChangeShapeType="1"/>
          </p:cNvSpPr>
          <p:nvPr/>
        </p:nvSpPr>
        <p:spPr bwMode="auto">
          <a:xfrm>
            <a:off x="598488" y="28940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6" name="Text Box 36"/>
          <p:cNvSpPr txBox="1">
            <a:spLocks noChangeArrowheads="1"/>
          </p:cNvSpPr>
          <p:nvPr/>
        </p:nvSpPr>
        <p:spPr bwMode="auto">
          <a:xfrm>
            <a:off x="1804988" y="20701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230437" name="Line 37"/>
          <p:cNvSpPr>
            <a:spLocks noChangeShapeType="1"/>
          </p:cNvSpPr>
          <p:nvPr/>
        </p:nvSpPr>
        <p:spPr bwMode="auto">
          <a:xfrm>
            <a:off x="598488" y="305596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8" name="Text Box 38"/>
          <p:cNvSpPr txBox="1">
            <a:spLocks noChangeArrowheads="1"/>
          </p:cNvSpPr>
          <p:nvPr/>
        </p:nvSpPr>
        <p:spPr bwMode="auto">
          <a:xfrm>
            <a:off x="2351088" y="2070100"/>
            <a:ext cx="89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false</a:t>
            </a:r>
          </a:p>
        </p:txBody>
      </p:sp>
      <p:sp>
        <p:nvSpPr>
          <p:cNvPr id="230440" name="Line 40"/>
          <p:cNvSpPr>
            <a:spLocks noChangeShapeType="1"/>
          </p:cNvSpPr>
          <p:nvPr/>
        </p:nvSpPr>
        <p:spPr bwMode="auto">
          <a:xfrm>
            <a:off x="476250" y="340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1" name="Line 41"/>
          <p:cNvSpPr>
            <a:spLocks noChangeShapeType="1"/>
          </p:cNvSpPr>
          <p:nvPr/>
        </p:nvSpPr>
        <p:spPr bwMode="auto">
          <a:xfrm>
            <a:off x="685800" y="3717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2" name="Line 42"/>
          <p:cNvSpPr>
            <a:spLocks noChangeShapeType="1"/>
          </p:cNvSpPr>
          <p:nvPr/>
        </p:nvSpPr>
        <p:spPr bwMode="auto">
          <a:xfrm>
            <a:off x="704850" y="40370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3" name="Line 53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5" name="Text Box 55"/>
          <p:cNvSpPr txBox="1">
            <a:spLocks noChangeArrowheads="1"/>
          </p:cNvSpPr>
          <p:nvPr/>
        </p:nvSpPr>
        <p:spPr bwMode="auto">
          <a:xfrm>
            <a:off x="1511300" y="4175125"/>
            <a:ext cx="2046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-32              false</a:t>
            </a:r>
          </a:p>
        </p:txBody>
      </p:sp>
      <p:sp>
        <p:nvSpPr>
          <p:cNvPr id="230456" name="Line 56"/>
          <p:cNvSpPr>
            <a:spLocks noChangeShapeType="1"/>
          </p:cNvSpPr>
          <p:nvPr/>
        </p:nvSpPr>
        <p:spPr bwMode="auto">
          <a:xfrm>
            <a:off x="676275" y="37242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7" name="Line 57"/>
          <p:cNvSpPr>
            <a:spLocks noChangeShapeType="1"/>
          </p:cNvSpPr>
          <p:nvPr/>
        </p:nvSpPr>
        <p:spPr bwMode="auto">
          <a:xfrm>
            <a:off x="704850" y="40338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323850" y="47720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</a:rPr>
              <a:t> main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david.Init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(2,false);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// geeky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211138"/>
            <a:ext cx="7772400" cy="1143001"/>
          </a:xfrm>
        </p:spPr>
        <p:txBody>
          <a:bodyPr/>
          <a:lstStyle/>
          <a:p>
            <a:r>
              <a:rPr lang="en-US" sz="3600"/>
              <a:t>Constructors: Class Initialization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161925" y="602960"/>
            <a:ext cx="3105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Every class should have an </a:t>
            </a:r>
            <a:r>
              <a:rPr lang="en-US" dirty="0">
                <a:solidFill>
                  <a:srgbClr val="0000CC"/>
                </a:solidFill>
              </a:rPr>
              <a:t>initialization function </a:t>
            </a:r>
            <a:r>
              <a:rPr lang="en-US" dirty="0"/>
              <a:t>that can be used to reset new variables before they’re used.</a:t>
            </a:r>
          </a:p>
        </p:txBody>
      </p:sp>
      <p:sp>
        <p:nvSpPr>
          <p:cNvPr id="230408" name="Rectangle 8"/>
          <p:cNvSpPr>
            <a:spLocks noChangeArrowheads="1"/>
          </p:cNvSpPr>
          <p:nvPr/>
        </p:nvSpPr>
        <p:spPr bwMode="auto">
          <a:xfrm>
            <a:off x="3581400" y="1784410"/>
            <a:ext cx="5133975" cy="14573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26" name="Line 26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27" name="Line 27"/>
          <p:cNvSpPr>
            <a:spLocks noChangeShapeType="1"/>
          </p:cNvSpPr>
          <p:nvPr/>
        </p:nvSpPr>
        <p:spPr bwMode="auto">
          <a:xfrm>
            <a:off x="371475" y="578961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9" name="Line 39"/>
          <p:cNvSpPr>
            <a:spLocks noChangeShapeType="1"/>
          </p:cNvSpPr>
          <p:nvPr/>
        </p:nvSpPr>
        <p:spPr bwMode="auto">
          <a:xfrm>
            <a:off x="381000" y="60347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6" name="Rectangle 46"/>
          <p:cNvSpPr>
            <a:spLocks noChangeArrowheads="1"/>
          </p:cNvSpPr>
          <p:nvPr/>
        </p:nvSpPr>
        <p:spPr bwMode="auto">
          <a:xfrm>
            <a:off x="590550" y="5667375"/>
            <a:ext cx="4248150" cy="266700"/>
          </a:xfrm>
          <a:prstGeom prst="rect">
            <a:avLst/>
          </a:prstGeom>
          <a:solidFill>
            <a:srgbClr val="F3F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51" name="Line 51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2" name="Line 52"/>
          <p:cNvSpPr>
            <a:spLocks noChangeShapeType="1"/>
          </p:cNvSpPr>
          <p:nvPr/>
        </p:nvSpPr>
        <p:spPr bwMode="auto">
          <a:xfrm>
            <a:off x="381000" y="60411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AutoShape 58"/>
          <p:cNvSpPr>
            <a:spLocks noChangeArrowheads="1"/>
          </p:cNvSpPr>
          <p:nvPr/>
        </p:nvSpPr>
        <p:spPr bwMode="auto">
          <a:xfrm>
            <a:off x="5467730" y="3641404"/>
            <a:ext cx="2981325" cy="1835090"/>
          </a:xfrm>
          <a:prstGeom prst="wedgeRoundRectCallout">
            <a:avLst>
              <a:gd name="adj1" fmla="val -133298"/>
              <a:gd name="adj2" fmla="val 6109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But there’s </a:t>
            </a:r>
            <a:r>
              <a:rPr lang="en-US" sz="2400" dirty="0">
                <a:solidFill>
                  <a:srgbClr val="0000CC"/>
                </a:solidFill>
              </a:rPr>
              <a:t>one problem</a:t>
            </a:r>
            <a:r>
              <a:rPr lang="en-US" sz="2400" dirty="0"/>
              <a:t> with such an </a:t>
            </a:r>
            <a:r>
              <a:rPr lang="en-US" sz="2400" dirty="0" err="1"/>
              <a:t>Init</a:t>
            </a:r>
            <a:r>
              <a:rPr lang="en-US" sz="2400" dirty="0"/>
              <a:t> function</a:t>
            </a:r>
            <a:r>
              <a:rPr lang="en-US" sz="2400" dirty="0" smtClean="0"/>
              <a:t>…</a:t>
            </a:r>
            <a:br>
              <a:rPr lang="en-US" sz="24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400" dirty="0" smtClean="0"/>
              <a:t> </a:t>
            </a:r>
            <a:r>
              <a:rPr lang="en-US" sz="2400" dirty="0">
                <a:solidFill>
                  <a:srgbClr val="6600CC"/>
                </a:solidFill>
              </a:rPr>
              <a:t>What is it?</a:t>
            </a:r>
          </a:p>
        </p:txBody>
      </p:sp>
      <p:sp>
        <p:nvSpPr>
          <p:cNvPr id="39" name="AutoShape 58"/>
          <p:cNvSpPr>
            <a:spLocks noChangeArrowheads="1"/>
          </p:cNvSpPr>
          <p:nvPr/>
        </p:nvSpPr>
        <p:spPr bwMode="auto">
          <a:xfrm>
            <a:off x="3805046" y="3705225"/>
            <a:ext cx="5034154" cy="1835090"/>
          </a:xfrm>
          <a:prstGeom prst="wedgeRoundRectCallout">
            <a:avLst>
              <a:gd name="adj1" fmla="val -74447"/>
              <a:gd name="adj2" fmla="val 56109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Right! Our programmer might </a:t>
            </a:r>
            <a:r>
              <a:rPr lang="en-US" sz="2400" dirty="0">
                <a:solidFill>
                  <a:srgbClr val="0000CC"/>
                </a:solidFill>
              </a:rPr>
              <a:t>forget to call the </a:t>
            </a:r>
            <a:r>
              <a:rPr lang="en-US" sz="2400" dirty="0" err="1">
                <a:solidFill>
                  <a:srgbClr val="0000CC"/>
                </a:solidFill>
              </a:rPr>
              <a:t>Init</a:t>
            </a:r>
            <a:r>
              <a:rPr lang="en-US" sz="2400" dirty="0"/>
              <a:t> function before using </a:t>
            </a:r>
            <a:r>
              <a:rPr lang="en-US" sz="2400" dirty="0" smtClean="0"/>
              <a:t>their </a:t>
            </a:r>
            <a:r>
              <a:rPr lang="en-US" sz="2400" dirty="0"/>
              <a:t>variable</a:t>
            </a:r>
            <a:r>
              <a:rPr lang="en-US" sz="2400" dirty="0" smtClean="0"/>
              <a:t>…</a:t>
            </a:r>
            <a:br>
              <a:rPr lang="en-US" sz="240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Let’s see what happens!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0" name="AutoShape 58"/>
          <p:cNvSpPr>
            <a:spLocks noChangeArrowheads="1"/>
          </p:cNvSpPr>
          <p:nvPr/>
        </p:nvSpPr>
        <p:spPr bwMode="auto">
          <a:xfrm>
            <a:off x="3745993" y="4828316"/>
            <a:ext cx="5416295" cy="1835090"/>
          </a:xfrm>
          <a:prstGeom prst="wedgeRoundRectCallout">
            <a:avLst>
              <a:gd name="adj1" fmla="val -86798"/>
              <a:gd name="adj2" fmla="val -7145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 smtClean="0"/>
              <a:t>Utoh</a:t>
            </a:r>
            <a:r>
              <a:rPr lang="en-US" sz="2400" dirty="0" smtClean="0"/>
              <a:t>! Remember</a:t>
            </a:r>
            <a:r>
              <a:rPr lang="en-US" sz="2400" dirty="0"/>
              <a:t>, all simple variables (e.g., </a:t>
            </a:r>
            <a:r>
              <a:rPr lang="en-US" sz="2400" dirty="0" err="1">
                <a:solidFill>
                  <a:srgbClr val="0000CC"/>
                </a:solidFill>
              </a:rPr>
              <a:t>ints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00CC"/>
                </a:solidFill>
              </a:rPr>
              <a:t>bools</a:t>
            </a:r>
            <a:r>
              <a:rPr lang="en-US" sz="2400" dirty="0"/>
              <a:t>, etc.) in C++ </a:t>
            </a:r>
            <a:r>
              <a:rPr lang="en-US" sz="2400" dirty="0">
                <a:solidFill>
                  <a:srgbClr val="0000CC"/>
                </a:solidFill>
              </a:rPr>
              <a:t>start out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0000CC"/>
                </a:solidFill>
              </a:rPr>
              <a:t>random values</a:t>
            </a:r>
            <a:r>
              <a:rPr lang="en-US" sz="2400" dirty="0"/>
              <a:t> unless they’re explicitly initialized!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1763" y="1746043"/>
            <a:ext cx="638251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// # of PCs owned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//not nerdy; </a:t>
            </a:r>
            <a:r>
              <a:rPr lang="en-US" sz="1600" b="1" dirty="0">
                <a:latin typeface="Times New Roman"/>
                <a:cs typeface="Courier New" pitchFamily="49" charset="0"/>
              </a:rPr>
              <a:t>“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artistic</a:t>
            </a:r>
            <a:r>
              <a:rPr lang="en-US" sz="1600" b="1" dirty="0">
                <a:latin typeface="Times New Roman"/>
                <a:cs typeface="Courier New" pitchFamily="49" charset="0"/>
              </a:rPr>
              <a:t>”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9653" y="2455796"/>
            <a:ext cx="4572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PCs;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050" b="1" dirty="0">
                <a:latin typeface="Courier New" pitchFamily="49" charset="0"/>
                <a:cs typeface="Courier New" pitchFamily="49" charset="0"/>
              </a:rPr>
            </a:b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2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05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if(</a:t>
            </a:r>
            <a:r>
              <a:rPr lang="en-US" sz="1050" b="1" dirty="0" err="1">
                <a:latin typeface="Courier New" pitchFamily="49" charset="0"/>
              </a:rPr>
              <a:t>m_macUser</a:t>
            </a:r>
            <a:r>
              <a:rPr lang="en-US" sz="1050" b="1" dirty="0">
                <a:latin typeface="Courier New" pitchFamily="49" charset="0"/>
              </a:rPr>
              <a:t> == true)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 return(0);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return(10 * </a:t>
            </a:r>
            <a:r>
              <a:rPr lang="en-US" sz="1050" b="1" dirty="0" err="1">
                <a:latin typeface="Courier New" pitchFamily="49" charset="0"/>
              </a:rPr>
              <a:t>m_numPCs</a:t>
            </a:r>
            <a:r>
              <a:rPr lang="en-US" sz="1050" b="1" dirty="0">
                <a:latin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50" b="1" dirty="0">
              <a:latin typeface="Courier New" pitchFamily="49" charset="0"/>
            </a:endParaRPr>
          </a:p>
        </p:txBody>
      </p:sp>
      <p:sp>
        <p:nvSpPr>
          <p:cNvPr id="230444" name="AutoShape 44"/>
          <p:cNvSpPr>
            <a:spLocks noChangeArrowheads="1"/>
          </p:cNvSpPr>
          <p:nvPr/>
        </p:nvSpPr>
        <p:spPr bwMode="auto">
          <a:xfrm>
            <a:off x="1743075" y="3267075"/>
            <a:ext cx="1771650" cy="542925"/>
          </a:xfrm>
          <a:prstGeom prst="wedgeRoundRectCallout">
            <a:avLst>
              <a:gd name="adj1" fmla="val -44625"/>
              <a:gd name="adj2" fmla="val 75148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10*2 = 20</a:t>
            </a:r>
          </a:p>
        </p:txBody>
      </p:sp>
      <p:sp>
        <p:nvSpPr>
          <p:cNvPr id="230458" name="AutoShape 58"/>
          <p:cNvSpPr>
            <a:spLocks noChangeArrowheads="1"/>
          </p:cNvSpPr>
          <p:nvPr/>
        </p:nvSpPr>
        <p:spPr bwMode="auto">
          <a:xfrm>
            <a:off x="1752600" y="2362200"/>
            <a:ext cx="5068824" cy="1428750"/>
          </a:xfrm>
          <a:prstGeom prst="wedgeRoundRectCallout">
            <a:avLst>
              <a:gd name="adj1" fmla="val -40218"/>
              <a:gd name="adj2" fmla="val 64565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/>
              <a:t>Ack</a:t>
            </a:r>
            <a:r>
              <a:rPr lang="en-US" sz="2400" dirty="0"/>
              <a:t>! How can someone </a:t>
            </a:r>
            <a:r>
              <a:rPr lang="en-US" sz="2400" dirty="0" smtClean="0"/>
              <a:t>have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</a:rPr>
              <a:t>-32</a:t>
            </a:r>
            <a:r>
              <a:rPr lang="en-US" sz="2400" dirty="0"/>
              <a:t> computers?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2400" dirty="0" smtClean="0"/>
              <a:t>I have a </a:t>
            </a:r>
            <a:r>
              <a:rPr lang="en-US" sz="2400" dirty="0" smtClean="0">
                <a:solidFill>
                  <a:srgbClr val="FF0000"/>
                </a:solidFill>
              </a:rPr>
              <a:t>BUG</a:t>
            </a:r>
            <a:r>
              <a:rPr lang="en-US" sz="2400" dirty="0" smtClean="0"/>
              <a:t>!</a:t>
            </a:r>
          </a:p>
          <a:p>
            <a:pPr algn="ctr"/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48195 -0.000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7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44444E-6 L -0.02066 0.3004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4444E-6 L 0.04045 0.300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3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23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23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23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animBg="1"/>
      <p:bldP spid="230433" grpId="0" animBg="1"/>
      <p:bldP spid="230433" grpId="1" animBg="1"/>
      <p:bldP spid="230434" grpId="0"/>
      <p:bldP spid="230434" grpId="1"/>
      <p:bldP spid="230435" grpId="0" animBg="1"/>
      <p:bldP spid="230435" grpId="1" animBg="1"/>
      <p:bldP spid="230436" grpId="0"/>
      <p:bldP spid="230436" grpId="1"/>
      <p:bldP spid="230436" grpId="2"/>
      <p:bldP spid="230437" grpId="0" animBg="1"/>
      <p:bldP spid="230437" grpId="1" animBg="1"/>
      <p:bldP spid="230438" grpId="0"/>
      <p:bldP spid="230438" grpId="1"/>
      <p:bldP spid="230438" grpId="2"/>
      <p:bldP spid="230440" grpId="0" animBg="1"/>
      <p:bldP spid="230440" grpId="1" animBg="1"/>
      <p:bldP spid="230441" grpId="0" animBg="1"/>
      <p:bldP spid="230441" grpId="1" animBg="1"/>
      <p:bldP spid="230442" grpId="0" animBg="1"/>
      <p:bldP spid="230442" grpId="1" animBg="1"/>
      <p:bldP spid="230453" grpId="0" animBg="1"/>
      <p:bldP spid="230453" grpId="1" animBg="1"/>
      <p:bldP spid="230455" grpId="0"/>
      <p:bldP spid="230456" grpId="0" animBg="1"/>
      <p:bldP spid="230456" grpId="1" animBg="1"/>
      <p:bldP spid="230457" grpId="0" animBg="1"/>
      <p:bldP spid="230457" grpId="1" animBg="1"/>
      <p:bldP spid="230403" grpId="0" animBg="1"/>
      <p:bldP spid="230408" grpId="0" animBg="1"/>
      <p:bldP spid="230408" grpId="1" animBg="1"/>
      <p:bldP spid="230426" grpId="0" animBg="1"/>
      <p:bldP spid="230426" grpId="1" animBg="1"/>
      <p:bldP spid="230427" grpId="0" animBg="1"/>
      <p:bldP spid="230427" grpId="1" animBg="1"/>
      <p:bldP spid="230439" grpId="0" animBg="1"/>
      <p:bldP spid="230439" grpId="1" animBg="1"/>
      <p:bldP spid="230446" grpId="0" animBg="1"/>
      <p:bldP spid="230451" grpId="0" animBg="1"/>
      <p:bldP spid="230451" grpId="1" animBg="1"/>
      <p:bldP spid="230452" grpId="0" animBg="1"/>
      <p:bldP spid="23045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2" grpId="2"/>
      <p:bldP spid="2" grpId="3"/>
      <p:bldP spid="3" grpId="0"/>
      <p:bldP spid="3" grpId="1"/>
      <p:bldP spid="3" grpId="2"/>
      <p:bldP spid="230444" grpId="0" animBg="1"/>
      <p:bldP spid="230444" grpId="1" animBg="1"/>
      <p:bldP spid="230458" grpId="0" animBg="1"/>
      <p:bldP spid="23045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200" b="1" dirty="0" smtClean="0"/>
                  <a:t>};</a:t>
                </a:r>
                <a:endParaRPr lang="en-US" sz="1200" b="1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039" y="5098429"/>
            <a:ext cx="865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So here’s what your revised C++ code looks like (without the C++ </a:t>
            </a:r>
            <a:r>
              <a:rPr lang="en-US" sz="1800" dirty="0" smtClean="0">
                <a:solidFill>
                  <a:srgbClr val="7030A0"/>
                </a:solidFill>
              </a:rPr>
              <a:t>magic</a:t>
            </a:r>
            <a:r>
              <a:rPr lang="en-US" sz="1800" dirty="0" smtClean="0"/>
              <a:t>).</a:t>
            </a:r>
            <a:endParaRPr lang="en-US" sz="18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/>
              <a:t> 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6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496493" y="85241"/>
            <a:ext cx="2597467" cy="1254461"/>
          </a:xfrm>
          <a:prstGeom prst="wedgeRoundRectCallout">
            <a:avLst>
              <a:gd name="adj1" fmla="val -45829"/>
              <a:gd name="adj2" fmla="val 10600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You </a:t>
            </a:r>
            <a:r>
              <a:rPr lang="en-US" sz="1700" dirty="0" smtClean="0">
                <a:solidFill>
                  <a:srgbClr val="FF0000"/>
                </a:solidFill>
              </a:rPr>
              <a:t>must</a:t>
            </a:r>
            <a:r>
              <a:rPr lang="en-US" sz="1700" dirty="0" smtClean="0"/>
              <a:t> add an </a:t>
            </a:r>
            <a:r>
              <a:rPr lang="en-US" sz="1700" dirty="0" smtClean="0">
                <a:solidFill>
                  <a:srgbClr val="FF0000"/>
                </a:solidFill>
              </a:rPr>
              <a:t>initializer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700" dirty="0" smtClean="0">
                <a:solidFill>
                  <a:srgbClr val="FF0000"/>
                </a:solidFill>
              </a:rPr>
              <a:t>list </a:t>
            </a:r>
            <a:r>
              <a:rPr lang="en-US" sz="1700" dirty="0" smtClean="0"/>
              <a:t>to </a:t>
            </a:r>
            <a:r>
              <a:rPr lang="en-US" sz="1700" i="1" dirty="0" smtClean="0">
                <a:solidFill>
                  <a:srgbClr val="FF0000"/>
                </a:solidFill>
              </a:rPr>
              <a:t>all</a:t>
            </a:r>
            <a:r>
              <a:rPr lang="en-US" sz="1700" dirty="0" smtClean="0">
                <a:solidFill>
                  <a:srgbClr val="FF0000"/>
                </a:solidFill>
              </a:rPr>
              <a:t> </a:t>
            </a:r>
            <a:r>
              <a:rPr lang="en-US" sz="1700" dirty="0" smtClean="0"/>
              <a:t>of your outer class’s constructor(s).</a:t>
            </a:r>
            <a:endParaRPr lang="en-US" sz="1700" dirty="0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834401" y="956056"/>
            <a:ext cx="3337370" cy="1115514"/>
          </a:xfrm>
          <a:prstGeom prst="wedgeRoundRectCallout">
            <a:avLst>
              <a:gd name="adj1" fmla="val 76007"/>
              <a:gd name="adj2" fmla="val 344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The </a:t>
            </a:r>
            <a:r>
              <a:rPr lang="en-US" sz="1700" dirty="0" smtClean="0">
                <a:solidFill>
                  <a:srgbClr val="FF0000"/>
                </a:solidFill>
              </a:rPr>
              <a:t>initializer list </a:t>
            </a:r>
            <a:r>
              <a:rPr lang="en-US" sz="1700" dirty="0" smtClean="0"/>
              <a:t>sits between the constructor’s prototype </a:t>
            </a:r>
            <a:r>
              <a:rPr lang="en-US" sz="1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.</a:t>
            </a:r>
            <a:endParaRPr lang="en-US" sz="17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55738" y="4962841"/>
            <a:ext cx="8797188" cy="174973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40027" y="5194796"/>
            <a:ext cx="3283306" cy="1227269"/>
          </a:xfrm>
          <a:prstGeom prst="wedgeRoundRectCallout">
            <a:avLst>
              <a:gd name="adj1" fmla="val 38065"/>
              <a:gd name="adj2" fmla="val -12213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Any time you have a member variable (e.g., </a:t>
            </a:r>
            <a:r>
              <a:rPr lang="en-US" sz="1700" dirty="0" err="1" smtClean="0">
                <a:solidFill>
                  <a:srgbClr val="7030A0"/>
                </a:solidFill>
              </a:rPr>
              <a:t>myBelly</a:t>
            </a:r>
            <a:r>
              <a:rPr lang="en-US" sz="1700" dirty="0" smtClean="0"/>
              <a:t>) that </a:t>
            </a:r>
            <a:r>
              <a:rPr lang="en-US" sz="1700" dirty="0" smtClean="0">
                <a:solidFill>
                  <a:srgbClr val="FF0000"/>
                </a:solidFill>
              </a:rPr>
              <a:t>requires a parameter </a:t>
            </a:r>
            <a:r>
              <a:rPr lang="en-US" sz="1700" dirty="0" smtClean="0"/>
              <a:t>for construction…</a:t>
            </a: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2307835" y="1962566"/>
            <a:ext cx="15215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/>
              <a:t>and it’s body.</a:t>
            </a: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5430417" y="3076591"/>
            <a:ext cx="2753351" cy="1579934"/>
          </a:xfrm>
          <a:prstGeom prst="wedgeRoundRectCallout">
            <a:avLst>
              <a:gd name="adj1" fmla="val -54670"/>
              <a:gd name="adj2" fmla="val -10178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It starts with a </a:t>
            </a:r>
            <a:r>
              <a:rPr lang="en-US" sz="1700" dirty="0" smtClean="0">
                <a:solidFill>
                  <a:srgbClr val="FF0000"/>
                </a:solidFill>
              </a:rPr>
              <a:t>colon</a:t>
            </a:r>
            <a:r>
              <a:rPr lang="en-US" sz="1700" dirty="0" smtClean="0"/>
              <a:t>, </a:t>
            </a:r>
            <a:endParaRPr lang="en-US" sz="1700" dirty="0"/>
          </a:p>
        </p:txBody>
      </p:sp>
      <p:sp>
        <p:nvSpPr>
          <p:cNvPr id="4" name="Rectangle 3"/>
          <p:cNvSpPr/>
          <p:nvPr/>
        </p:nvSpPr>
        <p:spPr>
          <a:xfrm>
            <a:off x="5753346" y="3395563"/>
            <a:ext cx="28348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followed by one or more </a:t>
            </a:r>
            <a:r>
              <a:rPr lang="en-US" sz="1700" dirty="0">
                <a:solidFill>
                  <a:srgbClr val="006600"/>
                </a:solidFill>
              </a:rPr>
              <a:t>member </a:t>
            </a:r>
            <a:r>
              <a:rPr lang="en-US" sz="1700" dirty="0" smtClean="0">
                <a:solidFill>
                  <a:srgbClr val="006600"/>
                </a:solidFill>
              </a:rPr>
              <a:t>variables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645548" y="3930529"/>
            <a:ext cx="24805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and their </a:t>
            </a:r>
            <a:r>
              <a:rPr lang="en-US" sz="1700" dirty="0">
                <a:solidFill>
                  <a:srgbClr val="FF0000"/>
                </a:solidFill>
              </a:rPr>
              <a:t>parameters</a:t>
            </a:r>
            <a:r>
              <a:rPr lang="en-US" sz="1700" dirty="0"/>
              <a:t> in parentheses.</a:t>
            </a:r>
          </a:p>
        </p:txBody>
      </p:sp>
    </p:spTree>
    <p:extLst>
      <p:ext uri="{BB962C8B-B14F-4D97-AF65-F5344CB8AC3E}">
        <p14:creationId xmlns:p14="http://schemas.microsoft.com/office/powerpoint/2010/main" val="3549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852 0 -0.03681 0 -0.05533 " pathEditMode="relative" ptsTypes="f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5382 -0.343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1374E-7 L 0.00226 0.062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2434E-6 L 0.03872 -0.000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007 L 0.1165 -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776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50" grpId="0" animBg="1"/>
      <p:bldP spid="50" grpId="1" animBg="1"/>
      <p:bldP spid="51" grpId="0" animBg="1"/>
      <p:bldP spid="51" grpId="1" animBg="1"/>
      <p:bldP spid="3" grpId="0" animBg="1"/>
      <p:bldP spid="52" grpId="0" animBg="1"/>
      <p:bldP spid="52" grpId="1" animBg="1"/>
      <p:bldP spid="52" grpId="2" animBg="1"/>
      <p:bldP spid="2" grpId="0"/>
      <p:bldP spid="54" grpId="0" animBg="1"/>
      <p:bldP spid="54" grpId="1" animBg="1"/>
      <p:bldP spid="54" grpId="2" animBg="1"/>
      <p:bldP spid="4" grpId="0"/>
      <p:bldP spid="4" grpId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6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318" y="4380448"/>
            <a:ext cx="2078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OK – let’s see our new </a:t>
            </a:r>
            <a:r>
              <a:rPr lang="en-US" sz="2400" dirty="0" err="1" smtClean="0">
                <a:solidFill>
                  <a:srgbClr val="7030A0"/>
                </a:solidFill>
              </a:rPr>
              <a:t>HungryNerd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7030A0"/>
                </a:solidFill>
              </a:rPr>
              <a:t>Stomach </a:t>
            </a:r>
            <a:r>
              <a:rPr lang="en-US" sz="2400" dirty="0" smtClean="0"/>
              <a:t>classes in action!</a:t>
            </a:r>
            <a:endParaRPr lang="en-US" sz="2400" dirty="0"/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 smtClean="0">
                  <a:cs typeface="Courier New" pitchFamily="49" charset="0"/>
                </a:rPr>
                <a:t>HungryNerd</a:t>
              </a:r>
              <a:r>
                <a:rPr lang="en-US" sz="1800" dirty="0" smtClean="0">
                  <a:cs typeface="Courier New" pitchFamily="49" charset="0"/>
                </a:rPr>
                <a:t>   </a:t>
              </a:r>
              <a:r>
                <a:rPr lang="en-US" sz="1800" dirty="0" err="1" smtClean="0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4738156" y="18967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562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AutoShape 24"/>
          <p:cNvSpPr>
            <a:spLocks noChangeArrowheads="1"/>
          </p:cNvSpPr>
          <p:nvPr/>
        </p:nvSpPr>
        <p:spPr bwMode="auto">
          <a:xfrm>
            <a:off x="6245719" y="149786"/>
            <a:ext cx="2748562" cy="1116816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This line calls </a:t>
            </a:r>
            <a:r>
              <a:rPr lang="en-US" sz="1700" dirty="0" err="1" smtClean="0">
                <a:solidFill>
                  <a:srgbClr val="7030A0"/>
                </a:solidFill>
              </a:rPr>
              <a:t>myBelly’s</a:t>
            </a:r>
            <a:r>
              <a:rPr lang="en-US" sz="1700" dirty="0" smtClean="0">
                <a:solidFill>
                  <a:srgbClr val="7030A0"/>
                </a:solidFill>
              </a:rPr>
              <a:t> </a:t>
            </a:r>
            <a:r>
              <a:rPr lang="en-US" sz="1700" dirty="0" smtClean="0"/>
              <a:t>constructor with a parameter value of </a:t>
            </a:r>
            <a:r>
              <a:rPr lang="en-US" sz="1700" dirty="0" smtClean="0">
                <a:solidFill>
                  <a:srgbClr val="FF0000"/>
                </a:solidFill>
              </a:rPr>
              <a:t>10</a:t>
            </a:r>
            <a:r>
              <a:rPr lang="en-US" sz="1700" dirty="0" smtClean="0"/>
              <a:t>!</a:t>
            </a: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236318" y="17555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55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myBelly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58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9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8426" y="23279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11273" y="552626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173626" y="25778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967197" y="24567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dirty="0" smtClean="0">
                  <a:solidFill>
                    <a:srgbClr val="6600CC"/>
                  </a:solidFill>
                </a:rPr>
                <a:t/>
              </a:r>
              <a:br>
                <a:rPr lang="en-US" dirty="0" smtClean="0">
                  <a:solidFill>
                    <a:srgbClr val="6600CC"/>
                  </a:solidFill>
                </a:rPr>
              </a:br>
              <a:r>
                <a:rPr lang="en-US" sz="1400" b="1" dirty="0" smtClean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  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Brain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541118" y="21830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2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3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myBrain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1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4" name="Line 57"/>
          <p:cNvSpPr>
            <a:spLocks noChangeShapeType="1"/>
          </p:cNvSpPr>
          <p:nvPr/>
        </p:nvSpPr>
        <p:spPr bwMode="auto">
          <a:xfrm>
            <a:off x="2876521" y="1735916"/>
            <a:ext cx="152400" cy="3216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87144" y="623655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100</a:t>
            </a:r>
            <a:endParaRPr lang="en-US" sz="2800" dirty="0"/>
          </a:p>
        </p:txBody>
      </p:sp>
      <p:sp>
        <p:nvSpPr>
          <p:cNvPr id="76" name="Line 57"/>
          <p:cNvSpPr>
            <a:spLocks noChangeShapeType="1"/>
          </p:cNvSpPr>
          <p:nvPr/>
        </p:nvSpPr>
        <p:spPr bwMode="auto">
          <a:xfrm>
            <a:off x="4750769" y="27213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5637184" y="3452708"/>
            <a:ext cx="3148561" cy="1292912"/>
          </a:xfrm>
          <a:prstGeom prst="wedgeRoundRectCallout">
            <a:avLst>
              <a:gd name="adj1" fmla="val 4293"/>
              <a:gd name="adj2" fmla="val -1192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Of course, C++ is still happy to implicitly construct any embedded objects with default constructors for us!</a:t>
            </a:r>
            <a:endParaRPr lang="en-US" sz="1700" dirty="0"/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998399" y="3743632"/>
            <a:ext cx="3472995" cy="1292912"/>
          </a:xfrm>
          <a:prstGeom prst="wedgeRoundRectCallout">
            <a:avLst>
              <a:gd name="adj1" fmla="val 71838"/>
              <a:gd name="adj2" fmla="val -1126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Finally, once all of our embedded objects have been constructed, C++ will run the outer constructor’s body!</a:t>
            </a:r>
            <a:endParaRPr lang="en-US" sz="1700" dirty="0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5019855" y="29453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 animBg="1"/>
      <p:bldP spid="36" grpId="1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2" grpId="0"/>
      <p:bldP spid="2" grpId="1"/>
      <p:bldP spid="54" grpId="0" animBg="1"/>
      <p:bldP spid="54" grpId="1" animBg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/>
              <a:t> 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6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460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9261" y="5061030"/>
            <a:ext cx="38251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We can also use the </a:t>
            </a:r>
            <a:r>
              <a:rPr lang="en-US" dirty="0" smtClean="0">
                <a:solidFill>
                  <a:srgbClr val="FF0000"/>
                </a:solidFill>
              </a:rPr>
              <a:t>initializer list </a:t>
            </a:r>
            <a:r>
              <a:rPr lang="en-US" dirty="0" smtClean="0"/>
              <a:t>for more than just one embedded variable!</a:t>
            </a:r>
            <a:endParaRPr lang="en-US" dirty="0"/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 smtClean="0">
                  <a:cs typeface="Courier New" pitchFamily="49" charset="0"/>
                </a:rPr>
                <a:t>HungryNerd</a:t>
              </a:r>
              <a:r>
                <a:rPr lang="en-US" sz="1800" dirty="0" smtClean="0">
                  <a:cs typeface="Courier New" pitchFamily="49" charset="0"/>
                </a:rPr>
                <a:t>   </a:t>
              </a:r>
              <a:r>
                <a:rPr lang="en-US" sz="1800" dirty="0" err="1" smtClean="0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dirty="0" smtClean="0">
                  <a:solidFill>
                    <a:srgbClr val="6600CC"/>
                  </a:solidFill>
                </a:rPr>
                <a:t/>
              </a:r>
              <a:br>
                <a:rPr lang="en-US" dirty="0" smtClean="0">
                  <a:solidFill>
                    <a:srgbClr val="6600CC"/>
                  </a:solidFill>
                </a:rPr>
              </a:br>
              <a:r>
                <a:rPr lang="en-US" sz="1600" dirty="0" smtClean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Brain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6753" y="4072174"/>
            <a:ext cx="4572000" cy="2962349"/>
            <a:chOff x="7631575" y="2844997"/>
            <a:chExt cx="4572000" cy="2962349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7688664" y="2899926"/>
              <a:ext cx="3632902" cy="250596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31575" y="2844997"/>
              <a:ext cx="4572000" cy="29623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dirty="0" smtClean="0">
                  <a:solidFill>
                    <a:srgbClr val="6600CC"/>
                  </a:solidFill>
                </a:rPr>
                <a:t/>
              </a:r>
              <a:br>
                <a:rPr lang="en-US" dirty="0" smtClean="0">
                  <a:solidFill>
                    <a:srgbClr val="6600CC"/>
                  </a:solidFill>
                </a:rPr>
              </a:br>
              <a:r>
                <a:rPr lang="en-US" sz="1400" b="1" dirty="0" smtClean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Brain(</a:t>
              </a:r>
              <a:r>
                <a:rPr lang="en-US" dirty="0" err="1" smtClean="0">
                  <a:solidFill>
                    <a:srgbClr val="FF0000"/>
                  </a:solidFill>
                </a:rPr>
                <a:t>int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startIQ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r>
                <a:rPr lang="en-US" dirty="0" smtClean="0">
                  <a:solidFill>
                    <a:srgbClr val="FF0000"/>
                  </a:solidFill>
                </a:rPr>
                <a:t/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sz="1600" dirty="0" smtClean="0"/>
                <a:t>      </a:t>
              </a:r>
              <a:r>
                <a:rPr lang="en-US" sz="1600" dirty="0"/>
                <a:t>{ </a:t>
              </a:r>
              <a:r>
                <a:rPr lang="en-US" sz="2400" dirty="0" smtClean="0">
                  <a:solidFill>
                    <a:srgbClr val="FF0000"/>
                  </a:solidFill>
                </a:rPr>
                <a:t/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        </a:t>
              </a:r>
              <a:r>
                <a:rPr lang="en-US" dirty="0" err="1" smtClean="0">
                  <a:solidFill>
                    <a:srgbClr val="FF0000"/>
                  </a:solidFill>
                </a:rPr>
                <a:t>myIQ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= </a:t>
              </a:r>
              <a:r>
                <a:rPr lang="en-US" dirty="0" err="1" smtClean="0">
                  <a:solidFill>
                    <a:srgbClr val="FF0000"/>
                  </a:solidFill>
                </a:rPr>
                <a:t>startIQ</a:t>
              </a:r>
              <a:r>
                <a:rPr lang="en-US" dirty="0" smtClean="0">
                  <a:solidFill>
                    <a:srgbClr val="FF0000"/>
                  </a:solidFill>
                </a:rPr>
                <a:t>; 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/>
                <a:t> </a:t>
              </a:r>
              <a:r>
                <a:rPr lang="en-US" sz="1600" dirty="0" smtClean="0"/>
                <a:t>     }</a:t>
              </a:r>
              <a:endParaRPr lang="en-US" sz="1600" dirty="0"/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82" name="AutoShape 24"/>
          <p:cNvSpPr>
            <a:spLocks noChangeArrowheads="1"/>
          </p:cNvSpPr>
          <p:nvPr/>
        </p:nvSpPr>
        <p:spPr bwMode="auto">
          <a:xfrm>
            <a:off x="1886191" y="3193314"/>
            <a:ext cx="2748562" cy="1015900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So now our Brain class requires a constructor parameter too!</a:t>
            </a:r>
            <a:endParaRPr lang="en-US" sz="1700" dirty="0"/>
          </a:p>
        </p:txBody>
      </p:sp>
      <p:sp>
        <p:nvSpPr>
          <p:cNvPr id="83" name="AutoShape 24"/>
          <p:cNvSpPr>
            <a:spLocks noChangeArrowheads="1"/>
          </p:cNvSpPr>
          <p:nvPr/>
        </p:nvSpPr>
        <p:spPr bwMode="auto">
          <a:xfrm>
            <a:off x="6245719" y="227665"/>
            <a:ext cx="2748562" cy="1361639"/>
          </a:xfrm>
          <a:prstGeom prst="wedgeRoundRectCallout">
            <a:avLst>
              <a:gd name="adj1" fmla="val -31200"/>
              <a:gd name="adj2" fmla="val 10792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So C++’s implicit call to the default constructor </a:t>
            </a:r>
            <a:r>
              <a:rPr lang="en-US" sz="1700" dirty="0" smtClean="0">
                <a:solidFill>
                  <a:srgbClr val="FF0000"/>
                </a:solidFill>
              </a:rPr>
              <a:t>will no longer work</a:t>
            </a:r>
            <a:r>
              <a:rPr lang="en-US" sz="1700" dirty="0" smtClean="0"/>
              <a:t>!</a:t>
            </a:r>
            <a:br>
              <a:rPr lang="en-US" sz="1700" dirty="0" smtClean="0"/>
            </a:br>
            <a:endParaRPr lang="en-US" sz="700" dirty="0"/>
          </a:p>
          <a:p>
            <a:pPr algn="ctr"/>
            <a:r>
              <a:rPr lang="en-US" sz="1700" dirty="0" smtClean="0"/>
              <a:t>Let’s fix it!</a:t>
            </a:r>
            <a:endParaRPr lang="en-US" sz="1700" dirty="0"/>
          </a:p>
        </p:txBody>
      </p:sp>
      <p:sp>
        <p:nvSpPr>
          <p:cNvPr id="84" name="Text Box 16"/>
          <p:cNvSpPr txBox="1">
            <a:spLocks noChangeArrowheads="1"/>
          </p:cNvSpPr>
          <p:nvPr/>
        </p:nvSpPr>
        <p:spPr bwMode="auto">
          <a:xfrm>
            <a:off x="6544880" y="1960460"/>
            <a:ext cx="17331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339933"/>
                </a:solidFill>
              </a:rPr>
              <a:t>myBrain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150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85" name="AutoShape 24"/>
          <p:cNvSpPr>
            <a:spLocks noChangeArrowheads="1"/>
          </p:cNvSpPr>
          <p:nvPr/>
        </p:nvSpPr>
        <p:spPr bwMode="auto">
          <a:xfrm>
            <a:off x="3007895" y="155621"/>
            <a:ext cx="3417243" cy="1361639"/>
          </a:xfrm>
          <a:prstGeom prst="wedgeRoundRectCallout">
            <a:avLst>
              <a:gd name="adj1" fmla="val 46780"/>
              <a:gd name="adj2" fmla="val 8899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Our new initializer list explicitly calls both </a:t>
            </a:r>
            <a:r>
              <a:rPr lang="en-US" sz="1700" dirty="0" smtClean="0">
                <a:solidFill>
                  <a:srgbClr val="FF0000"/>
                </a:solidFill>
              </a:rPr>
              <a:t>Stomach’s </a:t>
            </a:r>
            <a:r>
              <a:rPr lang="en-US" sz="1700" dirty="0" smtClean="0"/>
              <a:t>and </a:t>
            </a:r>
            <a:r>
              <a:rPr lang="en-US" sz="1700" dirty="0" smtClean="0">
                <a:solidFill>
                  <a:srgbClr val="FF0000"/>
                </a:solidFill>
              </a:rPr>
              <a:t>Brain’s</a:t>
            </a:r>
            <a:r>
              <a:rPr lang="en-US" sz="1700" dirty="0" smtClean="0"/>
              <a:t> constructors with parameters!</a:t>
            </a:r>
            <a:endParaRPr lang="en-US" sz="1700" dirty="0"/>
          </a:p>
        </p:txBody>
      </p:sp>
      <p:sp>
        <p:nvSpPr>
          <p:cNvPr id="86" name="Line 57"/>
          <p:cNvSpPr>
            <a:spLocks noChangeShapeType="1"/>
          </p:cNvSpPr>
          <p:nvPr/>
        </p:nvSpPr>
        <p:spPr bwMode="auto">
          <a:xfrm>
            <a:off x="4766516" y="18954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609814" y="3362365"/>
            <a:ext cx="4378486" cy="1600475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5369249" y="3362366"/>
            <a:ext cx="2684463" cy="1575436"/>
            <a:chOff x="4110" y="264"/>
            <a:chExt cx="1691" cy="1295"/>
          </a:xfrm>
        </p:grpSpPr>
        <p:sp>
          <p:nvSpPr>
            <p:cNvPr id="88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89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7086" y="3496777"/>
            <a:ext cx="1767366" cy="686226"/>
            <a:chOff x="4615719" y="6383787"/>
            <a:chExt cx="1767366" cy="686226"/>
          </a:xfrm>
        </p:grpSpPr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6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myBelly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9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4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97" name="Rectangle 96"/>
          <p:cNvSpPr/>
          <p:nvPr/>
        </p:nvSpPr>
        <p:spPr>
          <a:xfrm>
            <a:off x="7227801" y="371631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172922" y="4193232"/>
            <a:ext cx="1773241" cy="686226"/>
            <a:chOff x="4598257" y="6383787"/>
            <a:chExt cx="1773241" cy="686226"/>
          </a:xfrm>
        </p:grpSpPr>
        <p:grpSp>
          <p:nvGrpSpPr>
            <p:cNvPr id="99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4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myBrain</a:t>
                </a:r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101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2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105" name="Rectangle 104"/>
          <p:cNvSpPr/>
          <p:nvPr/>
        </p:nvSpPr>
        <p:spPr>
          <a:xfrm>
            <a:off x="7103672" y="442660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150</a:t>
            </a:r>
            <a:endParaRPr lang="en-US" sz="2800" dirty="0"/>
          </a:p>
        </p:txBody>
      </p:sp>
      <p:sp>
        <p:nvSpPr>
          <p:cNvPr id="106" name="Line 57"/>
          <p:cNvSpPr>
            <a:spLocks noChangeShapeType="1"/>
          </p:cNvSpPr>
          <p:nvPr/>
        </p:nvSpPr>
        <p:spPr bwMode="auto">
          <a:xfrm>
            <a:off x="50644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108" name="Line 57"/>
          <p:cNvSpPr>
            <a:spLocks noChangeShapeType="1"/>
          </p:cNvSpPr>
          <p:nvPr/>
        </p:nvSpPr>
        <p:spPr bwMode="auto">
          <a:xfrm>
            <a:off x="243815" y="17772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>
            <a:off x="531965" y="2310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57"/>
          <p:cNvSpPr>
            <a:spLocks noChangeShapeType="1"/>
          </p:cNvSpPr>
          <p:nvPr/>
        </p:nvSpPr>
        <p:spPr bwMode="auto">
          <a:xfrm>
            <a:off x="243815" y="25744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7123836" y="1763145"/>
            <a:ext cx="205992" cy="2645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607268" y="194012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150</a:t>
            </a:r>
            <a:endParaRPr lang="en-US" dirty="0"/>
          </a:p>
        </p:txBody>
      </p:sp>
      <p:sp>
        <p:nvSpPr>
          <p:cNvPr id="113" name="Line 57"/>
          <p:cNvSpPr>
            <a:spLocks noChangeShapeType="1"/>
          </p:cNvSpPr>
          <p:nvPr/>
        </p:nvSpPr>
        <p:spPr bwMode="auto">
          <a:xfrm>
            <a:off x="540302" y="50032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57"/>
          <p:cNvSpPr>
            <a:spLocks noChangeShapeType="1"/>
          </p:cNvSpPr>
          <p:nvPr/>
        </p:nvSpPr>
        <p:spPr bwMode="auto">
          <a:xfrm>
            <a:off x="836765" y="5581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57"/>
          <p:cNvSpPr>
            <a:spLocks noChangeShapeType="1"/>
          </p:cNvSpPr>
          <p:nvPr/>
        </p:nvSpPr>
        <p:spPr bwMode="auto">
          <a:xfrm>
            <a:off x="622635" y="58975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Line 57"/>
          <p:cNvSpPr>
            <a:spLocks noChangeShapeType="1"/>
          </p:cNvSpPr>
          <p:nvPr/>
        </p:nvSpPr>
        <p:spPr bwMode="auto">
          <a:xfrm>
            <a:off x="4766516" y="23402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AutoShape 24"/>
          <p:cNvSpPr>
            <a:spLocks noChangeArrowheads="1"/>
          </p:cNvSpPr>
          <p:nvPr/>
        </p:nvSpPr>
        <p:spPr bwMode="auto">
          <a:xfrm>
            <a:off x="1043078" y="3530786"/>
            <a:ext cx="3472995" cy="1292912"/>
          </a:xfrm>
          <a:prstGeom prst="wedgeRoundRectCallout">
            <a:avLst>
              <a:gd name="adj1" fmla="val 70945"/>
              <a:gd name="adj2" fmla="val -12102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Finally, once all of our embedded objects have been constructed, C++ will run the outer constructor’s body!</a:t>
            </a:r>
            <a:endParaRPr lang="en-US" sz="1700" dirty="0"/>
          </a:p>
        </p:txBody>
      </p:sp>
      <p:sp>
        <p:nvSpPr>
          <p:cNvPr id="118" name="Line 57"/>
          <p:cNvSpPr>
            <a:spLocks noChangeShapeType="1"/>
          </p:cNvSpPr>
          <p:nvPr/>
        </p:nvSpPr>
        <p:spPr bwMode="auto">
          <a:xfrm>
            <a:off x="4999468" y="26054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AutoShape 24"/>
          <p:cNvSpPr>
            <a:spLocks noChangeArrowheads="1"/>
          </p:cNvSpPr>
          <p:nvPr/>
        </p:nvSpPr>
        <p:spPr bwMode="auto">
          <a:xfrm>
            <a:off x="3434942" y="2916487"/>
            <a:ext cx="3118338" cy="1008056"/>
          </a:xfrm>
          <a:prstGeom prst="wedgeRoundRectCallout">
            <a:avLst>
              <a:gd name="adj1" fmla="val 52307"/>
              <a:gd name="adj2" fmla="val -11154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We just separate each member object and it’s parameters with a </a:t>
            </a:r>
            <a:r>
              <a:rPr lang="en-US" sz="1700" dirty="0" smtClean="0">
                <a:solidFill>
                  <a:srgbClr val="FF0000"/>
                </a:solidFill>
              </a:rPr>
              <a:t>comma</a:t>
            </a:r>
            <a:r>
              <a:rPr lang="en-US" sz="1700" dirty="0" smtClean="0"/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80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-4.72222E-6 -0.052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6997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59444 0.38264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6" grpId="0" animBg="1"/>
      <p:bldP spid="36" grpId="1" animBg="1"/>
      <p:bldP spid="82" grpId="0" animBg="1"/>
      <p:bldP spid="82" grpId="1" animBg="1"/>
      <p:bldP spid="83" grpId="0" uiExpand="1" build="p" animBg="1"/>
      <p:bldP spid="83" grpId="1" build="allAtOnce" animBg="1"/>
      <p:bldP spid="84" grpId="0"/>
      <p:bldP spid="85" grpId="0" animBg="1"/>
      <p:bldP spid="85" grpId="1" animBg="1"/>
      <p:bldP spid="85" grpId="2" animBg="1"/>
      <p:bldP spid="86" grpId="0" animBg="1"/>
      <p:bldP spid="86" grpId="1" animBg="1"/>
      <p:bldP spid="6" grpId="0" animBg="1"/>
      <p:bldP spid="97" grpId="0"/>
      <p:bldP spid="105" grpId="0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uiExpand="1" animBg="1"/>
      <p:bldP spid="11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 smtClean="0"/>
              <a:t>Initializer Lists</a:t>
            </a:r>
            <a:endParaRPr lang="en-US" dirty="0"/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0" y="960438"/>
            <a:ext cx="92265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You </a:t>
            </a:r>
            <a:r>
              <a:rPr lang="en-US" dirty="0" smtClean="0">
                <a:solidFill>
                  <a:srgbClr val="FF0000"/>
                </a:solidFill>
              </a:rPr>
              <a:t>must</a:t>
            </a:r>
            <a:r>
              <a:rPr lang="en-US" dirty="0" smtClean="0">
                <a:solidFill>
                  <a:schemeClr val="tx2"/>
                </a:solidFill>
              </a:rPr>
              <a:t> always add your initializer list to your actual </a:t>
            </a:r>
            <a:r>
              <a:rPr lang="en-US" dirty="0" smtClean="0">
                <a:solidFill>
                  <a:srgbClr val="FF0000"/>
                </a:solidFill>
              </a:rPr>
              <a:t>constructor definition </a:t>
            </a:r>
            <a:r>
              <a:rPr lang="en-US" dirty="0" smtClean="0">
                <a:solidFill>
                  <a:schemeClr val="tx2"/>
                </a:solidFill>
              </a:rPr>
              <a:t>(whether it’s defined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inside</a:t>
            </a:r>
            <a:r>
              <a:rPr lang="en-US" dirty="0" smtClean="0">
                <a:solidFill>
                  <a:schemeClr val="tx2"/>
                </a:solidFill>
              </a:rPr>
              <a:t> or </a:t>
            </a:r>
            <a:r>
              <a:rPr lang="en-US" dirty="0" smtClean="0">
                <a:solidFill>
                  <a:srgbClr val="7030A0"/>
                </a:solidFill>
              </a:rPr>
              <a:t>outside</a:t>
            </a:r>
            <a:r>
              <a:rPr lang="en-US" dirty="0" smtClean="0">
                <a:solidFill>
                  <a:schemeClr val="tx2"/>
                </a:solidFill>
              </a:rPr>
              <a:t> your class).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1600" y="2209800"/>
            <a:ext cx="6357815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41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Brain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	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64915" y="2209800"/>
            <a:ext cx="6357815" cy="4571271"/>
            <a:chOff x="101600" y="2209800"/>
            <a:chExt cx="6357815" cy="4571271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8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307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18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900" b="1" dirty="0" smtClean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();</a:t>
                </a:r>
                <a:b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05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Brain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4100" y="5026745"/>
              <a:ext cx="45720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::</a:t>
              </a: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	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39711" y="358603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3" name="AutoShape 28"/>
          <p:cNvSpPr>
            <a:spLocks noChangeArrowheads="1"/>
          </p:cNvSpPr>
          <p:nvPr/>
        </p:nvSpPr>
        <p:spPr bwMode="auto">
          <a:xfrm>
            <a:off x="6005683" y="1672205"/>
            <a:ext cx="3063070" cy="1178930"/>
          </a:xfrm>
          <a:prstGeom prst="wedgeRoundRectCallout">
            <a:avLst>
              <a:gd name="adj1" fmla="val -60019"/>
              <a:gd name="adj2" fmla="val 8132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So if you define the body of your constructor </a:t>
            </a:r>
            <a:r>
              <a:rPr lang="en-US" sz="1800" dirty="0" smtClean="0">
                <a:solidFill>
                  <a:srgbClr val="FF0000"/>
                </a:solidFill>
              </a:rPr>
              <a:t>OUTSIDE</a:t>
            </a:r>
            <a:r>
              <a:rPr lang="en-US" sz="1800" dirty="0" smtClean="0">
                <a:solidFill>
                  <a:schemeClr val="tx2"/>
                </a:solidFill>
              </a:rPr>
              <a:t> of your class definition…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4" name="AutoShape 28"/>
          <p:cNvSpPr>
            <a:spLocks noChangeArrowheads="1"/>
          </p:cNvSpPr>
          <p:nvPr/>
        </p:nvSpPr>
        <p:spPr bwMode="auto">
          <a:xfrm>
            <a:off x="1346570" y="5939375"/>
            <a:ext cx="3063070" cy="794803"/>
          </a:xfrm>
          <a:prstGeom prst="wedgeRoundRectCallout">
            <a:avLst>
              <a:gd name="adj1" fmla="val 69098"/>
              <a:gd name="adj2" fmla="val -11090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Then you must have your initializer list here.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6524425" y="1841613"/>
            <a:ext cx="2472314" cy="401525"/>
          </a:xfrm>
          <a:prstGeom prst="wedgeRoundRectCallout">
            <a:avLst>
              <a:gd name="adj1" fmla="val -44079"/>
              <a:gd name="adj2" fmla="val 308905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NOT </a:t>
            </a:r>
            <a:r>
              <a:rPr lang="en-US" sz="1800" dirty="0" smtClean="0">
                <a:solidFill>
                  <a:schemeClr val="tx2"/>
                </a:solidFill>
              </a:rPr>
              <a:t>here.</a:t>
            </a:r>
          </a:p>
        </p:txBody>
      </p:sp>
    </p:spTree>
    <p:extLst>
      <p:ext uri="{BB962C8B-B14F-4D97-AF65-F5344CB8AC3E}">
        <p14:creationId xmlns:p14="http://schemas.microsoft.com/office/powerpoint/2010/main" val="30208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4.44444E-6 0.2643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48819 0.247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30" grpId="0"/>
      <p:bldP spid="29" grpId="0"/>
      <p:bldP spid="29" grpId="1"/>
      <p:bldP spid="23" grpId="0" animBg="1"/>
      <p:bldP spid="23" grpId="1" animBg="1"/>
      <p:bldP spid="23" grpId="2" animBg="1"/>
      <p:bldP spid="24" grpId="0" animBg="1"/>
      <p:bldP spid="24" grpId="1" animBg="1"/>
      <p:bldP spid="32" grpId="0" animBg="1"/>
      <p:bldP spid="3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321199" y="3448384"/>
            <a:ext cx="27301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Feel free to use the initializer list for scalars if you like, but it’s not required either way.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3783" y="949473"/>
            <a:ext cx="82685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If you like, you </a:t>
            </a:r>
            <a:r>
              <a:rPr lang="en-US" dirty="0" smtClean="0">
                <a:solidFill>
                  <a:srgbClr val="FF0000"/>
                </a:solidFill>
              </a:rPr>
              <a:t>may </a:t>
            </a:r>
            <a:r>
              <a:rPr lang="en-US" dirty="0" smtClean="0">
                <a:solidFill>
                  <a:schemeClr val="tx2"/>
                </a:solidFill>
              </a:rPr>
              <a:t>also use the initializer list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initialize</a:t>
            </a:r>
            <a:r>
              <a:rPr lang="en-US" dirty="0" smtClean="0">
                <a:solidFill>
                  <a:schemeClr val="tx2"/>
                </a:solidFill>
              </a:rPr>
              <a:t> your </a:t>
            </a:r>
            <a:r>
              <a:rPr lang="en-US" dirty="0" smtClean="0">
                <a:solidFill>
                  <a:srgbClr val="FF0000"/>
                </a:solidFill>
              </a:rPr>
              <a:t>scalar member variables </a:t>
            </a:r>
            <a:r>
              <a:rPr lang="en-US" dirty="0" smtClean="0">
                <a:solidFill>
                  <a:schemeClr val="tx2"/>
                </a:solidFill>
              </a:rPr>
              <a:t>too.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1601" y="2209800"/>
            <a:ext cx="6312262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340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Brain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375" y="44376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myAge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30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2068" y="4437629"/>
            <a:ext cx="84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8399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 smtClean="0"/>
              <a:t>Initializer Lists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7917" y="3584806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  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15595" y="360732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5908026" y="4476858"/>
            <a:ext cx="3063070" cy="1309988"/>
          </a:xfrm>
          <a:prstGeom prst="wedgeRoundRectCallout">
            <a:avLst>
              <a:gd name="adj1" fmla="val -60445"/>
              <a:gd name="adj2" fmla="val -93748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This will initialize your scalar variable(s) before the body of your constructor runs.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2319380" y="5460434"/>
            <a:ext cx="3262350" cy="1063757"/>
          </a:xfrm>
          <a:prstGeom prst="wedgeRoundRectCallout">
            <a:avLst>
              <a:gd name="adj1" fmla="val -54038"/>
              <a:gd name="adj2" fmla="val -11687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Instead of initializing your scalar variables </a:t>
            </a:r>
            <a:r>
              <a:rPr lang="en-US" sz="1800" dirty="0" smtClean="0">
                <a:solidFill>
                  <a:srgbClr val="FF0000"/>
                </a:solidFill>
              </a:rPr>
              <a:t>here </a:t>
            </a:r>
            <a:r>
              <a:rPr lang="en-US" sz="1800" dirty="0" smtClean="0"/>
              <a:t>in your </a:t>
            </a:r>
            <a:r>
              <a:rPr lang="en-US" sz="1800" dirty="0" smtClean="0">
                <a:solidFill>
                  <a:srgbClr val="FF0000"/>
                </a:solidFill>
              </a:rPr>
              <a:t>constructor body</a:t>
            </a:r>
            <a:r>
              <a:rPr lang="en-US" sz="1800" dirty="0" smtClean="0">
                <a:solidFill>
                  <a:schemeClr val="tx2"/>
                </a:solidFill>
              </a:rPr>
              <a:t>…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auto">
          <a:xfrm>
            <a:off x="5708746" y="1901487"/>
            <a:ext cx="3262350" cy="847354"/>
          </a:xfrm>
          <a:prstGeom prst="wedgeRoundRectCallout">
            <a:avLst>
              <a:gd name="adj1" fmla="val -65250"/>
              <a:gd name="adj2" fmla="val 14674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You may do it </a:t>
            </a:r>
            <a:r>
              <a:rPr lang="en-US" sz="1800" dirty="0" smtClean="0">
                <a:solidFill>
                  <a:srgbClr val="FF0000"/>
                </a:solidFill>
              </a:rPr>
              <a:t>here</a:t>
            </a:r>
            <a:r>
              <a:rPr lang="en-US" sz="1800" dirty="0" smtClean="0">
                <a:solidFill>
                  <a:schemeClr val="tx2"/>
                </a:solidFill>
              </a:rPr>
              <a:t> in your initializer list…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0.45 -0.126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6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9.25712E-7 L 0.41753 -0.124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62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4305 0.026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6741" grpId="0"/>
      <p:bldP spid="20" grpId="0"/>
      <p:bldP spid="21" grpId="0"/>
      <p:bldP spid="22" grpId="0"/>
      <p:bldP spid="26" grpId="0"/>
      <p:bldP spid="6" grpId="0"/>
      <p:bldP spid="28" grpId="0"/>
      <p:bldP spid="31" grpId="0" animBg="1"/>
      <p:bldP spid="31" grpId="1" animBg="1"/>
      <p:bldP spid="31" grpId="2" animBg="1"/>
      <p:bldP spid="34" grpId="0" animBg="1"/>
      <p:bldP spid="34" grpId="1" animBg="1"/>
      <p:bldP spid="35" grpId="0" animBg="1"/>
      <p:bldP spid="3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200" b="1" dirty="0" smtClean="0"/>
                  <a:t>};</a:t>
                </a:r>
                <a:endParaRPr lang="en-US" sz="1200" b="1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494" y="4489426"/>
            <a:ext cx="2372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Finally, there’s no reason why the parameters to your initializer list have to be </a:t>
            </a:r>
            <a:r>
              <a:rPr lang="en-US" dirty="0" smtClean="0">
                <a:solidFill>
                  <a:srgbClr val="FF0000"/>
                </a:solidFill>
              </a:rPr>
              <a:t>constants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7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431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  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458363" y="1718993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)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202937" y="1960563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67070" y="196283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)</a:t>
            </a:r>
          </a:p>
        </p:txBody>
      </p:sp>
      <p:sp>
        <p:nvSpPr>
          <p:cNvPr id="49" name="AutoShape 28"/>
          <p:cNvSpPr>
            <a:spLocks noChangeArrowheads="1"/>
          </p:cNvSpPr>
          <p:nvPr/>
        </p:nvSpPr>
        <p:spPr bwMode="auto">
          <a:xfrm>
            <a:off x="5787401" y="219446"/>
            <a:ext cx="3262350" cy="847354"/>
          </a:xfrm>
          <a:prstGeom prst="wedgeRoundRectCallout">
            <a:avLst>
              <a:gd name="adj1" fmla="val -30414"/>
              <a:gd name="adj2" fmla="val 16524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We don’t need to have constants here!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12259" y="17297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startingGas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766734" y="1729793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startingGas</a:t>
            </a:r>
            <a:endParaRPr lang="en-US" sz="1800" dirty="0"/>
          </a:p>
        </p:txBody>
      </p:sp>
      <p:grpSp>
        <p:nvGrpSpPr>
          <p:cNvPr id="50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 smtClean="0">
                  <a:cs typeface="Courier New" pitchFamily="49" charset="0"/>
                </a:rPr>
                <a:t>HungryNerd</a:t>
              </a:r>
              <a:r>
                <a:rPr lang="en-US" sz="1800" dirty="0" smtClean="0">
                  <a:cs typeface="Courier New" pitchFamily="49" charset="0"/>
                </a:rPr>
                <a:t>   </a:t>
              </a:r>
              <a:r>
                <a:rPr lang="en-US" sz="1800" dirty="0" err="1" smtClean="0">
                  <a:cs typeface="Courier New" pitchFamily="49" charset="0"/>
                </a:rPr>
                <a:t>carey</a:t>
              </a:r>
              <a:r>
                <a:rPr lang="en-US" sz="1800" dirty="0" smtClean="0">
                  <a:cs typeface="Courier New" pitchFamily="49" charset="0"/>
                </a:rPr>
                <a:t>(</a:t>
              </a:r>
              <a:r>
                <a:rPr lang="en-US" sz="1800" dirty="0" smtClean="0">
                  <a:solidFill>
                    <a:srgbClr val="FF0000"/>
                  </a:solidFill>
                  <a:cs typeface="Courier New" pitchFamily="49" charset="0"/>
                </a:rPr>
                <a:t>75</a:t>
              </a:r>
              <a:r>
                <a:rPr lang="en-US" sz="1800" dirty="0" smtClean="0">
                  <a:cs typeface="Courier New" pitchFamily="49" charset="0"/>
                </a:rPr>
                <a:t>);</a:t>
              </a:r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750769" y="19144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5048280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1067" y="554052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sp>
        <p:nvSpPr>
          <p:cNvPr id="56" name="AutoShape 28"/>
          <p:cNvSpPr>
            <a:spLocks noChangeArrowheads="1"/>
          </p:cNvSpPr>
          <p:nvPr/>
        </p:nvSpPr>
        <p:spPr bwMode="auto">
          <a:xfrm>
            <a:off x="2321970" y="2824225"/>
            <a:ext cx="3697167" cy="1304584"/>
          </a:xfrm>
          <a:prstGeom prst="wedgeRoundRectCallout">
            <a:avLst>
              <a:gd name="adj1" fmla="val 60128"/>
              <a:gd name="adj2" fmla="val -9267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Now we’ll initialize our </a:t>
            </a:r>
            <a:r>
              <a:rPr lang="en-US" sz="1800" dirty="0" err="1" smtClean="0">
                <a:solidFill>
                  <a:schemeClr val="tx2"/>
                </a:solidFill>
              </a:rPr>
              <a:t>myBelly</a:t>
            </a:r>
            <a:r>
              <a:rPr lang="en-US" sz="1800" dirty="0" smtClean="0">
                <a:solidFill>
                  <a:schemeClr val="tx2"/>
                </a:solidFill>
              </a:rPr>
              <a:t> member with whatever the user passes in to the </a:t>
            </a:r>
            <a:r>
              <a:rPr lang="en-US" sz="1800" dirty="0" err="1" smtClean="0">
                <a:solidFill>
                  <a:schemeClr val="tx2"/>
                </a:solidFill>
              </a:rPr>
              <a:t>HungryNerd</a:t>
            </a:r>
            <a:r>
              <a:rPr lang="en-US" sz="1800" dirty="0" smtClean="0">
                <a:solidFill>
                  <a:schemeClr val="tx2"/>
                </a:solidFill>
              </a:rPr>
              <a:t> constructor!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6543" y="1770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86018" y="15102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grpSp>
        <p:nvGrpSpPr>
          <p:cNvPr id="59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63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8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myBelly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65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6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4787420" y="553421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75</a:t>
            </a:r>
            <a:endParaRPr lang="en-US" sz="28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71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6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myBrain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4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730274" y="624517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100</a:t>
            </a:r>
            <a:endParaRPr lang="en-US" sz="2400" dirty="0"/>
          </a:p>
        </p:txBody>
      </p:sp>
      <p:sp>
        <p:nvSpPr>
          <p:cNvPr id="78" name="Line 57"/>
          <p:cNvSpPr>
            <a:spLocks noChangeShapeType="1"/>
          </p:cNvSpPr>
          <p:nvPr/>
        </p:nvSpPr>
        <p:spPr bwMode="auto">
          <a:xfrm>
            <a:off x="505441" y="23242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57"/>
          <p:cNvSpPr>
            <a:spLocks noChangeShapeType="1"/>
          </p:cNvSpPr>
          <p:nvPr/>
        </p:nvSpPr>
        <p:spPr bwMode="auto">
          <a:xfrm>
            <a:off x="236317" y="258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4994565" y="2473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21417" y="1954883"/>
            <a:ext cx="1946248" cy="369332"/>
            <a:chOff x="8261067" y="2832472"/>
            <a:chExt cx="1946248" cy="369332"/>
          </a:xfrm>
        </p:grpSpPr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8332626" y="2887546"/>
              <a:ext cx="1874689" cy="28463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261067" y="2832472"/>
              <a:ext cx="178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 smtClean="0">
                  <a:solidFill>
                    <a:srgbClr val="7030A0"/>
                  </a:solidFill>
                </a:rPr>
                <a:t>startingGas</a:t>
              </a:r>
              <a:r>
                <a:rPr lang="en-US" sz="1800" dirty="0" smtClean="0">
                  <a:solidFill>
                    <a:srgbClr val="7030A0"/>
                  </a:solidFill>
                </a:rPr>
                <a:t>*4</a:t>
              </a:r>
              <a:r>
                <a:rPr lang="en-US" sz="1800" dirty="0" smtClean="0"/>
                <a:t>)</a:t>
              </a:r>
              <a:endParaRPr lang="en-US" sz="1800" dirty="0"/>
            </a:p>
          </p:txBody>
        </p:sp>
      </p:grpSp>
      <p:sp>
        <p:nvSpPr>
          <p:cNvPr id="81" name="AutoShape 28"/>
          <p:cNvSpPr>
            <a:spLocks noChangeArrowheads="1"/>
          </p:cNvSpPr>
          <p:nvPr/>
        </p:nvSpPr>
        <p:spPr bwMode="auto">
          <a:xfrm>
            <a:off x="6476791" y="2788496"/>
            <a:ext cx="2572960" cy="955482"/>
          </a:xfrm>
          <a:prstGeom prst="wedgeRoundRectCallout">
            <a:avLst>
              <a:gd name="adj1" fmla="val -40152"/>
              <a:gd name="adj2" fmla="val -109471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And these can even be more </a:t>
            </a:r>
            <a:r>
              <a:rPr lang="en-US" sz="1800" dirty="0" smtClean="0">
                <a:solidFill>
                  <a:srgbClr val="7030A0"/>
                </a:solidFill>
              </a:rPr>
              <a:t>interesting</a:t>
            </a:r>
            <a:r>
              <a:rPr lang="en-US" sz="1800" dirty="0" smtClean="0">
                <a:solidFill>
                  <a:schemeClr val="tx2"/>
                </a:solidFill>
              </a:rPr>
              <a:t> expressions!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702313" y="554915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1379E-6 L 0.1769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34598E-7 L 0.11771 -5.34598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5971E-6 L -0.05539 0.034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1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5628E-6 L -0.11736 -0.5887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29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9 L -0.53281 -0.0222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" grpId="0"/>
      <p:bldP spid="42" grpId="0"/>
      <p:bldP spid="49" grpId="0" animBg="1"/>
      <p:bldP spid="49" grpId="1" animBg="1"/>
      <p:bldP spid="4" grpId="0"/>
      <p:bldP spid="5" grpId="0"/>
      <p:bldP spid="5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" grpId="0"/>
      <p:bldP spid="6" grpId="1"/>
      <p:bldP spid="6" grpId="2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8" grpId="2"/>
      <p:bldP spid="69" grpId="0"/>
      <p:bldP spid="69" grpId="1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Final Topic: Debugging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2" y="1503417"/>
            <a:ext cx="3687607" cy="43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8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5" y="2413399"/>
            <a:ext cx="7023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default, Visual Studio compiles all programs in </a:t>
            </a:r>
            <a:r>
              <a:rPr lang="en-US" dirty="0" smtClean="0">
                <a:solidFill>
                  <a:srgbClr val="0070C0"/>
                </a:solidFill>
              </a:rPr>
              <a:t>“debug mode” </a:t>
            </a:r>
            <a:r>
              <a:rPr lang="en-US" dirty="0" smtClean="0"/>
              <a:t>so you can use the debugger with them right away.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328023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 should see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“Configuration: Debug Win32”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 the Output window.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run your program from start to finish by hitting either </a:t>
            </a:r>
            <a:br>
              <a:rPr lang="en-US" dirty="0" smtClean="0"/>
            </a:b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600CC"/>
                </a:solidFill>
              </a:rPr>
              <a:t>Ctrl-F5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4246" y="2321520"/>
            <a:ext cx="433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run your program by hitting </a:t>
            </a: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>, Visual Studio will immediately close the debug window after your program finishes.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54246" y="4653764"/>
            <a:ext cx="433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run by hitting </a:t>
            </a:r>
            <a:r>
              <a:rPr lang="en-US" dirty="0" smtClean="0">
                <a:solidFill>
                  <a:srgbClr val="6600CC"/>
                </a:solidFill>
              </a:rPr>
              <a:t>Ctrl-F5</a:t>
            </a:r>
            <a:r>
              <a:rPr lang="en-US" dirty="0" smtClean="0"/>
              <a:t>, Visual Studio will print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“Press any key to continue…”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and leave the debug window on the screen when your program completes.</a:t>
            </a:r>
            <a:endParaRPr lang="en-US" dirty="0"/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2" y="2091523"/>
            <a:ext cx="3457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" y="4342383"/>
            <a:ext cx="3743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0" y="2734317"/>
            <a:ext cx="5974552" cy="365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step through your program one line at a time using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3633" y="2321519"/>
            <a:ext cx="249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To start your program and debug one line at a time,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after you finish compiling it.</a:t>
            </a:r>
            <a:endParaRPr lang="en-US" sz="1800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580033" y="593524"/>
            <a:ext cx="3602647" cy="224742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You’ll see this little yellow arrow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next to the first line of your program.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arrow points to the line of code that’s ABOUT to execute.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28" y="4107408"/>
            <a:ext cx="27395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To run the current line of code,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or 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. </a:t>
            </a:r>
            <a:br>
              <a:rPr lang="en-US" sz="18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800" dirty="0" smtClean="0"/>
              <a:t>Let’s do that now.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44718" y="5618766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Let’s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again and trace over another line. </a:t>
            </a:r>
            <a:endParaRPr lang="en-US" sz="1800" dirty="0"/>
          </a:p>
        </p:txBody>
      </p:sp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1" y="2743289"/>
            <a:ext cx="5964961" cy="365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 bwMode="auto">
          <a:xfrm>
            <a:off x="4986285" y="2938730"/>
            <a:ext cx="4232436" cy="143514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has a sub-window where it displays the values of your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local variables</a:t>
            </a:r>
            <a:r>
              <a:rPr lang="en-US" sz="1800" dirty="0"/>
              <a:t> </a:t>
            </a:r>
            <a:r>
              <a:rPr lang="en-US" sz="1800" dirty="0" smtClean="0"/>
              <a:t>– these are called </a:t>
            </a:r>
            <a:r>
              <a:rPr lang="en-US" sz="1800" dirty="0" smtClean="0">
                <a:solidFill>
                  <a:srgbClr val="6600CC"/>
                </a:solidFill>
              </a:rPr>
              <a:t>“auto” </a:t>
            </a:r>
            <a:r>
              <a:rPr lang="en-US" sz="1800" dirty="0" smtClean="0"/>
              <a:t>variables.</a:t>
            </a:r>
            <a:endParaRPr kumimoji="0" lang="en-US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5672829" y="3529776"/>
            <a:ext cx="3311374" cy="1498283"/>
          </a:xfrm>
          <a:prstGeom prst="wedgeRoundRectCallout">
            <a:avLst>
              <a:gd name="adj1" fmla="val -62219"/>
              <a:gd name="adj2" fmla="val 773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Here we can see that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currently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random value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it hasn’t been initialized yet.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318935" y="2390615"/>
            <a:ext cx="3602647" cy="1940957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value of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changed.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shows this and highlights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value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672829" y="2579342"/>
            <a:ext cx="3602647" cy="2247424"/>
          </a:xfrm>
          <a:prstGeom prst="wedgeRoundRectCallout">
            <a:avLst>
              <a:gd name="adj1" fmla="val -60965"/>
              <a:gd name="adj2" fmla="val 8137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Also notice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that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now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we haven’t run the current line of code yet </a:t>
            </a:r>
            <a:r>
              <a:rPr lang="en-US" sz="1800" dirty="0" smtClean="0"/>
              <a:t>to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initialize its value, it is currently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random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1" grpId="0"/>
      <p:bldP spid="17" grpId="0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76200" y="5715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14950" y="-1524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5048250" y="993775"/>
            <a:ext cx="39338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Wouldn’t it be great if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C++</a:t>
            </a:r>
            <a:r>
              <a:rPr lang="en-US" sz="2400" dirty="0">
                <a:cs typeface="Courier New" pitchFamily="49" charset="0"/>
              </a:rPr>
              <a:t> would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guarantee</a:t>
            </a:r>
            <a:r>
              <a:rPr lang="en-US" sz="2400" dirty="0">
                <a:cs typeface="Courier New" pitchFamily="49" charset="0"/>
              </a:rPr>
              <a:t> that every time we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create</a:t>
            </a:r>
            <a:r>
              <a:rPr lang="en-US" sz="2400" dirty="0">
                <a:cs typeface="Courier New" pitchFamily="49" charset="0"/>
              </a:rPr>
              <a:t> a new class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variable</a:t>
            </a:r>
            <a:r>
              <a:rPr lang="en-US" sz="2400" dirty="0">
                <a:cs typeface="Courier New" pitchFamily="49" charset="0"/>
              </a:rPr>
              <a:t>, it’ll be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auto-initialized</a:t>
            </a:r>
            <a:r>
              <a:rPr lang="en-US" sz="2400" dirty="0">
                <a:cs typeface="Courier New" pitchFamily="49" charset="0"/>
              </a:rPr>
              <a:t>?</a:t>
            </a:r>
            <a:endParaRPr lang="en-US" sz="2400" dirty="0"/>
          </a:p>
        </p:txBody>
      </p:sp>
      <p:sp>
        <p:nvSpPr>
          <p:cNvPr id="107568" name="Text Box 48"/>
          <p:cNvSpPr txBox="1">
            <a:spLocks noChangeArrowheads="1"/>
          </p:cNvSpPr>
          <p:nvPr/>
        </p:nvSpPr>
        <p:spPr bwMode="auto">
          <a:xfrm>
            <a:off x="5013325" y="3217863"/>
            <a:ext cx="40274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Well, as it turns out, that’s</a:t>
            </a:r>
            <a:br>
              <a:rPr lang="en-US" sz="2400"/>
            </a:br>
            <a:r>
              <a:rPr lang="en-US" sz="2400"/>
              <a:t>exactly what the </a:t>
            </a:r>
            <a:r>
              <a:rPr lang="en-US" sz="2400">
                <a:solidFill>
                  <a:srgbClr val="6600CC"/>
                </a:solidFill>
              </a:rPr>
              <a:t>C++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constructor</a:t>
            </a:r>
            <a:r>
              <a:rPr lang="en-US" sz="2400"/>
              <a:t> does!</a:t>
            </a:r>
          </a:p>
        </p:txBody>
      </p:sp>
      <p:sp>
        <p:nvSpPr>
          <p:cNvPr id="107569" name="Text Box 49"/>
          <p:cNvSpPr txBox="1">
            <a:spLocks noChangeArrowheads="1"/>
          </p:cNvSpPr>
          <p:nvPr/>
        </p:nvSpPr>
        <p:spPr bwMode="auto">
          <a:xfrm>
            <a:off x="4419600" y="48863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</a:rPr>
              <a:t> main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59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step through your program one line at a time using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5840" y="2600361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Let’s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again and trace over another line. </a:t>
            </a:r>
            <a:endParaRPr lang="en-US" sz="1800" dirty="0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41611"/>
            <a:ext cx="5951800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7469" y="3507363"/>
            <a:ext cx="269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If you want to watch other variables or expressions, you can do that in the </a:t>
            </a:r>
            <a:r>
              <a:rPr lang="en-US" sz="1800" dirty="0" smtClean="0">
                <a:solidFill>
                  <a:srgbClr val="FF0000"/>
                </a:solidFill>
              </a:rPr>
              <a:t>“watch” </a:t>
            </a:r>
            <a:r>
              <a:rPr lang="en-US" sz="1800" dirty="0" smtClean="0"/>
              <a:t>sub-window.</a:t>
            </a:r>
            <a:endParaRPr lang="en-US" sz="1800" dirty="0"/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1684"/>
            <a:ext cx="5951799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8" y="2751684"/>
            <a:ext cx="5961374" cy="36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5482"/>
            <a:ext cx="5964492" cy="365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156855" y="3494917"/>
            <a:ext cx="3602647" cy="1328023"/>
          </a:xfrm>
          <a:prstGeom prst="wedgeRoundRectCallout">
            <a:avLst>
              <a:gd name="adj1" fmla="val -56529"/>
              <a:gd name="adj2" fmla="val 9446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Visual Studio will display the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variable or expression in the “watch” window!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039242" y="4337113"/>
            <a:ext cx="2606868" cy="1021556"/>
          </a:xfrm>
          <a:prstGeom prst="wedgeRoundRectCallout">
            <a:avLst>
              <a:gd name="adj1" fmla="val -47714"/>
              <a:gd name="adj2" fmla="val 114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Click here to activate the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“watch”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sub-window.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043462" y="3621917"/>
            <a:ext cx="3602647" cy="1021556"/>
          </a:xfrm>
          <a:prstGeom prst="wedgeRoundRectCallout">
            <a:avLst>
              <a:gd name="adj1" fmla="val -66386"/>
              <a:gd name="adj2" fmla="val 12521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click the mouse on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blue line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and type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 smtClean="0">
                <a:solidFill>
                  <a:srgbClr val="FF0000"/>
                </a:solidFill>
              </a:rPr>
              <a:t>e name </a:t>
            </a:r>
            <a:r>
              <a:rPr lang="en-US" sz="1800" dirty="0" smtClean="0"/>
              <a:t>or </a:t>
            </a:r>
            <a:r>
              <a:rPr lang="en-US" sz="1800" dirty="0" smtClean="0">
                <a:solidFill>
                  <a:srgbClr val="FF0000"/>
                </a:solidFill>
              </a:rPr>
              <a:t>expression</a:t>
            </a:r>
            <a:r>
              <a:rPr lang="en-US" sz="1800" dirty="0" smtClean="0"/>
              <a:t> to watch.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4595667" y="3709299"/>
            <a:ext cx="3602647" cy="1021556"/>
          </a:xfrm>
          <a:prstGeom prst="wedgeRoundRectCallout">
            <a:avLst>
              <a:gd name="adj1" fmla="val -54558"/>
              <a:gd name="adj2" fmla="val 11826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enter when you’re done typing in the variable or expression you want to watch.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541353" y="2600361"/>
            <a:ext cx="3602647" cy="1021556"/>
          </a:xfrm>
          <a:prstGeom prst="wedgeRoundRectCallout">
            <a:avLst>
              <a:gd name="adj1" fmla="val -67125"/>
              <a:gd name="adj2" fmla="val 23819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 well and, as such, its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new value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highlighted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6" grpId="0" animBg="1"/>
      <p:bldP spid="26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19" grpId="0" animBg="1"/>
      <p:bldP spid="1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873" y="1027182"/>
            <a:ext cx="4101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 actually do slightly different things…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hit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while on a function call line, Visual Studio will run the entire function in one step. You won’t be able to trace line-by-line through it.</a:t>
            </a:r>
            <a:endParaRPr lang="en-US" dirty="0"/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31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5316360" y="1603571"/>
            <a:ext cx="3602647" cy="1021556"/>
          </a:xfrm>
          <a:prstGeom prst="wedgeRoundRectCallout">
            <a:avLst>
              <a:gd name="adj1" fmla="val -47412"/>
              <a:gd name="adj2" fmla="val -1453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Visual Studio ran the entire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7031979" y="3697521"/>
            <a:ext cx="1974201" cy="1498283"/>
          </a:xfrm>
          <a:prstGeom prst="wedgeRoundRectCallout">
            <a:avLst>
              <a:gd name="adj1" fmla="val -158526"/>
              <a:gd name="adj2" fmla="val 2839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And then we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...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 smtClean="0"/>
              <a:t>This is what you’d see next.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28941" y="3697521"/>
            <a:ext cx="3602647" cy="715089"/>
          </a:xfrm>
          <a:prstGeom prst="wedgeRoundRectCallout">
            <a:avLst>
              <a:gd name="adj1" fmla="val -51108"/>
              <a:gd name="adj2" fmla="val 12029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lets you quickly run a line of code without delving into the details.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7" grpId="0" animBg="1"/>
      <p:bldP spid="27" grpId="1" animBg="1"/>
      <p:bldP spid="23" grpId="0" animBg="1"/>
      <p:bldP spid="23" grpId="1" animBg="1"/>
      <p:bldP spid="29" grpId="0" animBg="1"/>
      <p:bldP spid="29" grpId="1" animBg="1"/>
      <p:bldP spid="28" grpId="0" animBg="1"/>
      <p:bldP spid="28" grpId="1" animBg="1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hit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while on a function call line, Visual Studio will let you step into that function and trace through it a line at a time.</a:t>
            </a:r>
            <a:endParaRPr lang="en-US" dirty="0"/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5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4" y="2335475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45071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7583"/>
            <a:ext cx="4505325" cy="277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44" y="2345071"/>
            <a:ext cx="6096897" cy="43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90255" y="4945188"/>
            <a:ext cx="3602647" cy="1328023"/>
          </a:xfrm>
          <a:prstGeom prst="wedgeRoundRectCallout">
            <a:avLst>
              <a:gd name="adj1" fmla="val 61260"/>
              <a:gd name="adj2" fmla="val -1348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F10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239" y="459128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lets you dive into a function call and trace through it line by line as well.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007703" y="3697521"/>
            <a:ext cx="1998477" cy="1498283"/>
          </a:xfrm>
          <a:prstGeom prst="wedgeRoundRectCallout">
            <a:avLst>
              <a:gd name="adj1" fmla="val -157385"/>
              <a:gd name="adj2" fmla="val 295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And then we hit 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...</a:t>
            </a:r>
          </a:p>
          <a:p>
            <a:pPr algn="ctr"/>
            <a:endParaRPr lang="en-US" sz="900" dirty="0"/>
          </a:p>
          <a:p>
            <a:pPr algn="ctr"/>
            <a:r>
              <a:rPr lang="en-US" sz="1800" dirty="0" smtClean="0"/>
              <a:t>This is what you’d see next.</a:t>
            </a:r>
          </a:p>
        </p:txBody>
      </p:sp>
    </p:spTree>
    <p:extLst>
      <p:ext uri="{BB962C8B-B14F-4D97-AF65-F5344CB8AC3E}">
        <p14:creationId xmlns:p14="http://schemas.microsoft.com/office/powerpoint/2010/main" val="4017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16" grpId="0" animBg="1"/>
      <p:bldP spid="16" grpId="1" animBg="1"/>
      <p:bldP spid="30" grpId="0"/>
      <p:bldP spid="14" grpId="0" animBg="1"/>
      <p:bldP spid="1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at any time while you’re tracing </a:t>
            </a:r>
            <a:br>
              <a:rPr lang="en-US" dirty="0" smtClean="0"/>
            </a:br>
            <a:r>
              <a:rPr lang="en-US" dirty="0" smtClean="0"/>
              <a:t>line-by-line you want to stop tracing </a:t>
            </a:r>
            <a:br>
              <a:rPr lang="en-US" dirty="0" smtClean="0"/>
            </a:br>
            <a:r>
              <a:rPr lang="en-US" dirty="0" smtClean="0"/>
              <a:t>line-by-line…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0" y="3058650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simply let the rest of your program run normally…</a:t>
            </a:r>
            <a:endParaRPr lang="en-US" dirty="0"/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7240" y="456933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Just hit </a:t>
            </a: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Visual Studio will run your program until completion!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41353" y="2546615"/>
            <a:ext cx="3602647" cy="715089"/>
          </a:xfrm>
          <a:prstGeom prst="wedgeRoundRectCallout">
            <a:avLst>
              <a:gd name="adj1" fmla="val -60965"/>
              <a:gd name="adj2" fmla="val 1458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Imagine I’m on this line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I hit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F5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8" y="0"/>
            <a:ext cx="448197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4987826" y="5757994"/>
            <a:ext cx="3602647" cy="1021556"/>
          </a:xfrm>
          <a:prstGeom prst="wedgeRoundRectCallout">
            <a:avLst>
              <a:gd name="adj1" fmla="val -62690"/>
              <a:gd name="adj2" fmla="val -10962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will run my program until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completion without any more stepping.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1938706" y="2904159"/>
            <a:ext cx="3602647" cy="1021556"/>
          </a:xfrm>
          <a:prstGeom prst="wedgeRoundRectCallout">
            <a:avLst>
              <a:gd name="adj1" fmla="val 41300"/>
              <a:gd name="adj2" fmla="val -118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your output window will immediately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disappear after the program finishes running.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8" grpId="0" animBg="1"/>
      <p:bldP spid="18" grpId="1" animBg="1"/>
      <p:bldP spid="18" grpId="2" animBg="1"/>
      <p:bldP spid="20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Sometimes you’ll want to start debugging deep within your program.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90" y="2614766"/>
            <a:ext cx="291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don’t want to trace through millions of lines to reach the likely location of a bug.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0400" y="4169223"/>
            <a:ext cx="268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should you do?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385" y="4932397"/>
            <a:ext cx="26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Answer: </a:t>
            </a:r>
            <a:br>
              <a:rPr lang="en-US" dirty="0" smtClean="0"/>
            </a:br>
            <a:r>
              <a:rPr lang="en-US" dirty="0" smtClean="0"/>
              <a:t>Create a </a:t>
            </a:r>
            <a:r>
              <a:rPr lang="en-US" dirty="0" smtClean="0">
                <a:solidFill>
                  <a:srgbClr val="6600CC"/>
                </a:solidFill>
              </a:rPr>
              <a:t>breakpoint</a:t>
            </a:r>
            <a:r>
              <a:rPr lang="en-US" dirty="0" smtClean="0"/>
              <a:t>!</a:t>
            </a:r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ular Callout 20"/>
          <p:cNvSpPr/>
          <p:nvPr/>
        </p:nvSpPr>
        <p:spPr bwMode="auto">
          <a:xfrm>
            <a:off x="5639007" y="213955"/>
            <a:ext cx="3504993" cy="1328023"/>
          </a:xfrm>
          <a:prstGeom prst="wedgeRoundRectCallout">
            <a:avLst>
              <a:gd name="adj1" fmla="val -44617"/>
              <a:gd name="adj2" fmla="val 1499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If I stepped (with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/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) through each line ‘til I reached the right spot, it’d take years!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3284738" y="5335258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 to the line where you’d like to start debugging and hit the </a:t>
            </a:r>
            <a:r>
              <a:rPr lang="en-US" dirty="0" smtClean="0">
                <a:solidFill>
                  <a:srgbClr val="6600CC"/>
                </a:solidFill>
              </a:rPr>
              <a:t>F9</a:t>
            </a:r>
            <a:r>
              <a:rPr lang="en-US" dirty="0" smtClean="0"/>
              <a:t> key.</a:t>
            </a:r>
          </a:p>
        </p:txBody>
      </p:sp>
      <p:sp>
        <p:nvSpPr>
          <p:cNvPr id="6" name="Down Arrow 5"/>
          <p:cNvSpPr/>
          <p:nvPr/>
        </p:nvSpPr>
        <p:spPr bwMode="auto">
          <a:xfrm rot="7644362">
            <a:off x="8237573" y="4711138"/>
            <a:ext cx="80459" cy="150774"/>
          </a:xfrm>
          <a:prstGeom prst="downArrow">
            <a:avLst>
              <a:gd name="adj1" fmla="val 18034"/>
              <a:gd name="adj2" fmla="val 98864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59352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 bwMode="auto">
          <a:xfrm>
            <a:off x="703024" y="213955"/>
            <a:ext cx="3504993" cy="1021556"/>
          </a:xfrm>
          <a:prstGeom prst="wedgeRoundRectCallout">
            <a:avLst>
              <a:gd name="adj1" fmla="val 70859"/>
              <a:gd name="adj2" fmla="val 25555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For example, let’s say I want to start </a:t>
            </a:r>
            <a:r>
              <a:rPr lang="en-US" sz="1800" dirty="0" smtClean="0"/>
              <a:t>stepping line-by-line through my code </a:t>
            </a:r>
            <a:r>
              <a:rPr lang="en-US" sz="1800" dirty="0" smtClean="0">
                <a:solidFill>
                  <a:srgbClr val="FF0000"/>
                </a:solidFill>
              </a:rPr>
              <a:t>here</a:t>
            </a:r>
            <a:r>
              <a:rPr lang="en-US" sz="1800" dirty="0"/>
              <a:t>.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345626" y="571500"/>
            <a:ext cx="3504993" cy="715089"/>
          </a:xfrm>
          <a:prstGeom prst="wedgeRoundRectCallout">
            <a:avLst>
              <a:gd name="adj1" fmla="val 65318"/>
              <a:gd name="adj2" fmla="val 3346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This adds a </a:t>
            </a:r>
            <a:r>
              <a:rPr lang="en-US" sz="1800" dirty="0" smtClean="0">
                <a:solidFill>
                  <a:srgbClr val="6600CC"/>
                </a:solidFill>
              </a:rPr>
              <a:t>“breakpoint</a:t>
            </a:r>
            <a:r>
              <a:rPr lang="en-US" sz="1800" dirty="0" smtClean="0"/>
              <a:t>” into your code on this line.</a:t>
            </a:r>
            <a:endParaRPr lang="en-US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3327634" y="6043144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just hit the </a:t>
            </a:r>
            <a:r>
              <a:rPr lang="en-US" dirty="0" smtClean="0">
                <a:solidFill>
                  <a:srgbClr val="6600CC"/>
                </a:solidFill>
              </a:rPr>
              <a:t>F5 </a:t>
            </a:r>
            <a:r>
              <a:rPr lang="en-US" dirty="0" smtClean="0"/>
              <a:t>key (not Ctrl-F5) to run your program until it reaches that line!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5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ular Callout 27"/>
          <p:cNvSpPr/>
          <p:nvPr/>
        </p:nvSpPr>
        <p:spPr bwMode="auto">
          <a:xfrm>
            <a:off x="160400" y="410359"/>
            <a:ext cx="3788513" cy="2902922"/>
          </a:xfrm>
          <a:prstGeom prst="wedgeRoundRectCallout">
            <a:avLst>
              <a:gd name="adj1" fmla="val 64810"/>
              <a:gd name="adj2" fmla="val 5633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Your program will run until it his the breakpoint.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800" dirty="0" smtClean="0"/>
              <a:t>Then the debugger stops the program and lets you trace line-by-line… </a:t>
            </a:r>
            <a:br>
              <a:rPr lang="en-US" sz="18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800" dirty="0" smtClean="0"/>
              <a:t>Or if you like, hit </a:t>
            </a:r>
            <a:r>
              <a:rPr lang="en-US" sz="1800" dirty="0" smtClean="0">
                <a:solidFill>
                  <a:srgbClr val="6600CC"/>
                </a:solidFill>
              </a:rPr>
              <a:t>F5</a:t>
            </a:r>
            <a:r>
              <a:rPr lang="en-US" sz="1800" dirty="0" smtClean="0"/>
              <a:t> again and your program will run until it hits the breakpoint again.</a:t>
            </a:r>
            <a:endParaRPr lang="en-US" sz="1800" dirty="0"/>
          </a:p>
        </p:txBody>
      </p:sp>
      <p:pic>
        <p:nvPicPr>
          <p:cNvPr id="2273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27" y="116727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ular Callout 28"/>
          <p:cNvSpPr/>
          <p:nvPr/>
        </p:nvSpPr>
        <p:spPr bwMode="auto">
          <a:xfrm>
            <a:off x="4440895" y="410359"/>
            <a:ext cx="3788513" cy="1021556"/>
          </a:xfrm>
          <a:prstGeom prst="wedgeRoundRectCallout">
            <a:avLst>
              <a:gd name="adj1" fmla="val -47113"/>
              <a:gd name="adj2" fmla="val 191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Oh, and you can add as many breakpoints as you like… Not just one!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7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9061E-6 L -0.14948 -0.202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0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3" grpId="0"/>
      <p:bldP spid="21" grpId="0" animBg="1"/>
      <p:bldP spid="21" grpId="1" animBg="1"/>
      <p:bldP spid="23" grpId="0"/>
      <p:bldP spid="6" grpId="0" animBg="1"/>
      <p:bldP spid="6" grpId="1" animBg="1"/>
      <p:bldP spid="6" grpId="2" animBg="1"/>
      <p:bldP spid="19" grpId="0" animBg="1"/>
      <p:bldP spid="19" grpId="1" animBg="1"/>
      <p:bldP spid="26" grpId="0" animBg="1"/>
      <p:bldP spid="26" grpId="1" animBg="1"/>
      <p:bldP spid="27" grpId="0"/>
      <p:bldP spid="28" grpId="0" animBg="1"/>
      <p:bldP spid="28" grpId="1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6950" y="1296630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 how to use the debugger!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95347" y="196055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It can drastically speed up the </a:t>
            </a:r>
            <a:br>
              <a:rPr lang="en-US" sz="2400" dirty="0" smtClean="0"/>
            </a:br>
            <a:r>
              <a:rPr lang="en-US" sz="2400" dirty="0" smtClean="0"/>
              <a:t>programming process!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49164" y="3279115"/>
            <a:ext cx="281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Which means less frustration</a:t>
            </a:r>
            <a:endParaRPr lang="en-US" sz="2400" dirty="0"/>
          </a:p>
        </p:txBody>
      </p:sp>
      <p:pic>
        <p:nvPicPr>
          <p:cNvPr id="229381" name="Picture 5" descr="C:\Users\Carey Nachenberg\AppData\Local\Microsoft\Windows\Temporary Internet Files\Content.IE5\JZPWFJ0V\MC90005648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3" y="4609929"/>
            <a:ext cx="1804111" cy="14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5228" y="31188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more </a:t>
            </a:r>
            <a:r>
              <a:rPr lang="en-US" sz="2400" dirty="0" smtClean="0"/>
              <a:t>time doing </a:t>
            </a:r>
            <a:r>
              <a:rPr lang="en-US" sz="2400" dirty="0"/>
              <a:t>the things you love!</a:t>
            </a:r>
          </a:p>
        </p:txBody>
      </p:sp>
      <p:pic>
        <p:nvPicPr>
          <p:cNvPr id="229383" name="Picture 7" descr="C:\Users\Carey Nachenberg\AppData\Local\Microsoft\Windows\Temporary Internet Files\Content.IE5\JZPWFJ0V\MC9002870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27" y="4339937"/>
            <a:ext cx="1676724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#1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03592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quadratic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second-order quadratic equation, e.g.: </a:t>
            </a:r>
            <a:r>
              <a:rPr lang="en-US" sz="2400">
                <a:solidFill>
                  <a:srgbClr val="6600CC"/>
                </a:solidFill>
              </a:rPr>
              <a:t>4x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+3x+5</a:t>
            </a: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quadratic class, you pass in the</a:t>
            </a:r>
            <a:br>
              <a:rPr lang="en-US" sz="2400"/>
            </a:br>
            <a:r>
              <a:rPr lang="en-US" sz="2400"/>
              <a:t>three coefficients (e.g., </a:t>
            </a:r>
            <a:r>
              <a:rPr lang="en-US" sz="2400">
                <a:solidFill>
                  <a:srgbClr val="6600CC"/>
                </a:solidFill>
              </a:rPr>
              <a:t>4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3</a:t>
            </a:r>
            <a:r>
              <a:rPr lang="en-US" sz="2400"/>
              <a:t>, and </a:t>
            </a:r>
            <a:r>
              <a:rPr lang="en-US" sz="2400">
                <a:solidFill>
                  <a:srgbClr val="6600CC"/>
                </a:solidFill>
              </a:rPr>
              <a:t>5</a:t>
            </a:r>
            <a:r>
              <a:rPr lang="en-US" sz="2400"/>
              <a:t>) for the equation.</a:t>
            </a:r>
          </a:p>
          <a:p>
            <a:endParaRPr lang="en-US" sz="2400"/>
          </a:p>
          <a:p>
            <a:r>
              <a:rPr lang="en-US" sz="2400"/>
              <a:t>The class also has an </a:t>
            </a:r>
            <a:r>
              <a:rPr lang="en-US" sz="2400">
                <a:solidFill>
                  <a:schemeClr val="accent2"/>
                </a:solidFill>
              </a:rPr>
              <a:t>evaluate</a:t>
            </a:r>
            <a:r>
              <a:rPr lang="en-US" sz="2400"/>
              <a:t> method which allows you </a:t>
            </a:r>
            <a:br>
              <a:rPr lang="en-US" sz="2400"/>
            </a:br>
            <a:r>
              <a:rPr lang="en-US" sz="2400"/>
              <a:t>pass in a value for x. The function will return the value </a:t>
            </a:r>
            <a:br>
              <a:rPr lang="en-US" sz="2400"/>
            </a:br>
            <a:r>
              <a:rPr lang="en-US" sz="2400"/>
              <a:t>of f(x).</a:t>
            </a:r>
          </a:p>
          <a:p>
            <a:endParaRPr lang="en-US" sz="2400"/>
          </a:p>
          <a:p>
            <a:r>
              <a:rPr lang="en-US" sz="2400"/>
              <a:t>The class has a </a:t>
            </a:r>
            <a:r>
              <a:rPr lang="en-US" sz="2400">
                <a:solidFill>
                  <a:schemeClr val="accent2"/>
                </a:solidFill>
              </a:rPr>
              <a:t>destructor</a:t>
            </a:r>
            <a:r>
              <a:rPr lang="en-US" sz="2400"/>
              <a:t> which prints out “</a:t>
            </a:r>
            <a:r>
              <a:rPr lang="en-US" sz="2400">
                <a:solidFill>
                  <a:srgbClr val="6600CC"/>
                </a:solidFill>
              </a:rPr>
              <a:t>goodbye</a:t>
            </a:r>
            <a:r>
              <a:rPr lang="en-US" sz="24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28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253413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MathNerd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math nerd. Every MathNerd has his own special </a:t>
            </a:r>
            <a:br>
              <a:rPr lang="en-US" sz="2400"/>
            </a:br>
            <a:r>
              <a:rPr lang="en-US" sz="2400"/>
              <a:t>quadratic equation!</a:t>
            </a:r>
            <a:endParaRPr lang="en-US" sz="2400">
              <a:solidFill>
                <a:srgbClr val="6600CC"/>
              </a:solidFill>
            </a:endParaRP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MathNerd, he always wants you</a:t>
            </a:r>
            <a:br>
              <a:rPr lang="en-US" sz="2400"/>
            </a:br>
            <a:r>
              <a:rPr lang="en-US" sz="2400"/>
              <a:t>to specify the first two coefficients (for the x</a:t>
            </a:r>
            <a:r>
              <a:rPr lang="en-US" sz="2400" baseline="30000"/>
              <a:t>2</a:t>
            </a:r>
            <a:r>
              <a:rPr lang="en-US" sz="2400"/>
              <a:t> and x)</a:t>
            </a:r>
            <a:br>
              <a:rPr lang="en-US" sz="2400"/>
            </a:br>
            <a:r>
              <a:rPr lang="en-US" sz="2400"/>
              <a:t>for his equation. The MathNerd always selects a value </a:t>
            </a:r>
            <a:br>
              <a:rPr lang="en-US" sz="2400"/>
            </a:br>
            <a:r>
              <a:rPr lang="en-US" sz="2400"/>
              <a:t>of PI for his final coefficient.</a:t>
            </a:r>
          </a:p>
          <a:p>
            <a:endParaRPr lang="en-US" sz="2400"/>
          </a:p>
          <a:p>
            <a:r>
              <a:rPr lang="en-US" sz="2400"/>
              <a:t>The MathNerd had a </a:t>
            </a:r>
            <a:r>
              <a:rPr lang="en-US" sz="2400">
                <a:solidFill>
                  <a:schemeClr val="accent2"/>
                </a:solidFill>
              </a:rPr>
              <a:t>getMyValue</a:t>
            </a:r>
            <a:r>
              <a:rPr lang="en-US" sz="2400"/>
              <a:t> function which accepts</a:t>
            </a:r>
            <a:br>
              <a:rPr lang="en-US" sz="2400"/>
            </a:br>
            <a:r>
              <a:rPr lang="en-US" sz="2400"/>
              <a:t>a value for x and should return f(x) for the nerd’s QE.</a:t>
            </a:r>
          </a:p>
        </p:txBody>
      </p:sp>
    </p:spTree>
    <p:extLst>
      <p:ext uri="{BB962C8B-B14F-4D97-AF65-F5344CB8AC3E}">
        <p14:creationId xmlns:p14="http://schemas.microsoft.com/office/powerpoint/2010/main" val="13950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Final Topics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604838" y="1341438"/>
            <a:ext cx="7561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Let’s talk about three final topics that you’ll need in</a:t>
            </a:r>
            <a:br>
              <a:rPr lang="en-US" sz="2400"/>
            </a:br>
            <a:r>
              <a:rPr lang="en-US" sz="2400"/>
              <a:t>order to solve your Project #1…</a:t>
            </a:r>
          </a:p>
        </p:txBody>
      </p:sp>
      <p:pic>
        <p:nvPicPr>
          <p:cNvPr id="203783" name="Picture 7" descr="MCj042384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5814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“I’m cool!”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(void)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rgbClr val="FF0000"/>
                </a:solidFill>
              </a:rPr>
              <a:t>// bad!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76200" y="5715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(int PCs, bool usesMac)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int getNerdScore(void)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if(m_macUser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return(10 * m_numPCs);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latin typeface="Times New Roman"/>
                <a:cs typeface="Courier New" pitchFamily="49" charset="0"/>
              </a:rPr>
              <a:t> 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4838700" y="-136525"/>
            <a:ext cx="3924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5638800" y="1109663"/>
            <a:ext cx="3394075" cy="2243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5638800" y="1082675"/>
            <a:ext cx="3810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</a:rPr>
              <a:t> main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chen.Init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(3,true);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b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 flipV="1">
            <a:off x="361950" y="931863"/>
            <a:ext cx="1295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361950" y="931863"/>
            <a:ext cx="1293813" cy="271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53" name="Group 9"/>
          <p:cNvGrpSpPr>
            <a:grpSpLocks/>
          </p:cNvGrpSpPr>
          <p:nvPr/>
        </p:nvGrpSpPr>
        <p:grpSpPr bwMode="auto">
          <a:xfrm>
            <a:off x="209550" y="898525"/>
            <a:ext cx="1438275" cy="396875"/>
            <a:chOff x="2784" y="3689"/>
            <a:chExt cx="816" cy="223"/>
          </a:xfrm>
        </p:grpSpPr>
        <p:sp>
          <p:nvSpPr>
            <p:cNvPr id="108554" name="Rectangle 10"/>
            <p:cNvSpPr>
              <a:spLocks noChangeArrowheads="1"/>
            </p:cNvSpPr>
            <p:nvPr/>
          </p:nvSpPr>
          <p:spPr bwMode="auto">
            <a:xfrm>
              <a:off x="2784" y="3696"/>
              <a:ext cx="816" cy="19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5" name="Text Box 11"/>
            <p:cNvSpPr txBox="1">
              <a:spLocks noChangeArrowheads="1"/>
            </p:cNvSpPr>
            <p:nvPr/>
          </p:nvSpPr>
          <p:spPr bwMode="auto">
            <a:xfrm>
              <a:off x="2860" y="3689"/>
              <a:ext cx="69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latin typeface="Courier New" pitchFamily="49" charset="0"/>
                </a:rPr>
                <a:t>CSNerd</a:t>
              </a:r>
              <a:endParaRPr lang="en-US" b="1" dirty="0">
                <a:solidFill>
                  <a:schemeClr val="accent2"/>
                </a:solidFill>
                <a:latin typeface="Courier New" pitchFamily="49" charset="0"/>
              </a:endParaRPr>
            </a:p>
          </p:txBody>
        </p:sp>
      </p:grp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152400" y="5884863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A </a:t>
            </a:r>
            <a:r>
              <a:rPr lang="en-US" sz="2200" dirty="0">
                <a:solidFill>
                  <a:srgbClr val="0000CC"/>
                </a:solidFill>
              </a:rPr>
              <a:t>constructor</a:t>
            </a:r>
            <a:r>
              <a:rPr lang="en-US" sz="2200" dirty="0">
                <a:solidFill>
                  <a:schemeClr val="tx2"/>
                </a:solidFill>
              </a:rPr>
              <a:t> is a special member function that </a:t>
            </a:r>
            <a:r>
              <a:rPr lang="en-US" sz="2200" i="1" dirty="0">
                <a:solidFill>
                  <a:srgbClr val="0000CC"/>
                </a:solidFill>
              </a:rPr>
              <a:t>automatically </a:t>
            </a:r>
            <a:r>
              <a:rPr lang="en-US" sz="2200" dirty="0">
                <a:solidFill>
                  <a:srgbClr val="0000CC"/>
                </a:solidFill>
              </a:rPr>
              <a:t>initializes </a:t>
            </a:r>
            <a:r>
              <a:rPr lang="en-US" sz="2200" dirty="0">
                <a:solidFill>
                  <a:schemeClr val="tx2"/>
                </a:solidFill>
              </a:rPr>
              <a:t>every new variable you create </a:t>
            </a:r>
            <a:r>
              <a:rPr lang="en-US" sz="2200">
                <a:solidFill>
                  <a:schemeClr val="tx2"/>
                </a:solidFill>
              </a:rPr>
              <a:t>of </a:t>
            </a:r>
            <a:r>
              <a:rPr lang="en-US" sz="2200" smtClean="0">
                <a:solidFill>
                  <a:schemeClr val="tx2"/>
                </a:solidFill>
              </a:rPr>
              <a:t>a class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5867400" y="2209800"/>
            <a:ext cx="22860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8" name="Line 14"/>
          <p:cNvSpPr>
            <a:spLocks noChangeShapeType="1"/>
          </p:cNvSpPr>
          <p:nvPr/>
        </p:nvSpPr>
        <p:spPr bwMode="auto">
          <a:xfrm flipV="1">
            <a:off x="5867400" y="2133600"/>
            <a:ext cx="23622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60" name="Group 16"/>
          <p:cNvGrpSpPr>
            <a:grpSpLocks/>
          </p:cNvGrpSpPr>
          <p:nvPr/>
        </p:nvGrpSpPr>
        <p:grpSpPr bwMode="auto">
          <a:xfrm>
            <a:off x="7456579" y="1600200"/>
            <a:ext cx="822325" cy="400050"/>
            <a:chOff x="1738" y="3998"/>
            <a:chExt cx="518" cy="252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1776" y="4032"/>
              <a:ext cx="480" cy="192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2" name="Text Box 18"/>
            <p:cNvSpPr txBox="1">
              <a:spLocks noChangeArrowheads="1"/>
            </p:cNvSpPr>
            <p:nvPr/>
          </p:nvSpPr>
          <p:spPr bwMode="auto">
            <a:xfrm>
              <a:off x="1738" y="3998"/>
              <a:ext cx="16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990000"/>
                  </a:solidFill>
                </a:rPr>
                <a:t> 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1600200" y="981075"/>
            <a:ext cx="3228975" cy="247650"/>
          </a:xfrm>
          <a:prstGeom prst="rect">
            <a:avLst/>
          </a:prstGeom>
          <a:solidFill>
            <a:srgbClr val="FFFFA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543050" y="904875"/>
            <a:ext cx="3324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(int PCs, bool usesMac)</a:t>
            </a:r>
          </a:p>
        </p:txBody>
      </p:sp>
      <p:sp>
        <p:nvSpPr>
          <p:cNvPr id="108567" name="Line 23"/>
          <p:cNvSpPr>
            <a:spLocks noChangeShapeType="1"/>
          </p:cNvSpPr>
          <p:nvPr/>
        </p:nvSpPr>
        <p:spPr bwMode="auto">
          <a:xfrm>
            <a:off x="5648325" y="181133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4940300" y="3843338"/>
            <a:ext cx="3736975" cy="2079625"/>
            <a:chOff x="-2659" y="1320"/>
            <a:chExt cx="2354" cy="131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CSNerd(int PCs, bool usesMac)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m_numPCs = PCs;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m_macUser = usesMac; </a:t>
              </a:r>
              <a:br>
                <a:rPr lang="en-US" sz="1000" b="1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int getNerdScore(void)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b="1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if(m_macUser == true)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 return(0);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return(10 * m_numPCs);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m_numPCs        m_macUser</a:t>
              </a:r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2" name="Rectangle 28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3" name="Text Box 29"/>
            <p:cNvSpPr txBox="1">
              <a:spLocks noChangeArrowheads="1"/>
            </p:cNvSpPr>
            <p:nvPr/>
          </p:nvSpPr>
          <p:spPr bwMode="auto">
            <a:xfrm>
              <a:off x="-2659" y="1320"/>
              <a:ext cx="11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chen          </a:t>
              </a:r>
            </a:p>
          </p:txBody>
        </p:sp>
      </p:grpSp>
      <p:sp>
        <p:nvSpPr>
          <p:cNvPr id="108574" name="Line 30"/>
          <p:cNvSpPr>
            <a:spLocks noChangeShapeType="1"/>
          </p:cNvSpPr>
          <p:nvPr/>
        </p:nvSpPr>
        <p:spPr bwMode="auto">
          <a:xfrm>
            <a:off x="5611124" y="40038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772150" y="2047875"/>
            <a:ext cx="300037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>
            <a:off x="5715000" y="43148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7493478" y="3573252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6696075" y="35845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08581" name="Line 37"/>
          <p:cNvSpPr>
            <a:spLocks noChangeShapeType="1"/>
          </p:cNvSpPr>
          <p:nvPr/>
        </p:nvSpPr>
        <p:spPr bwMode="auto">
          <a:xfrm>
            <a:off x="5715000" y="44612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2" name="Line 38"/>
          <p:cNvSpPr>
            <a:spLocks noChangeShapeType="1"/>
          </p:cNvSpPr>
          <p:nvPr/>
        </p:nvSpPr>
        <p:spPr bwMode="auto">
          <a:xfrm>
            <a:off x="5638800" y="46482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3" name="Line 39"/>
          <p:cNvSpPr>
            <a:spLocks noChangeShapeType="1"/>
          </p:cNvSpPr>
          <p:nvPr/>
        </p:nvSpPr>
        <p:spPr bwMode="auto">
          <a:xfrm>
            <a:off x="5657850" y="2638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5" name="AutoShape 41"/>
          <p:cNvSpPr>
            <a:spLocks noChangeArrowheads="1"/>
          </p:cNvSpPr>
          <p:nvPr/>
        </p:nvSpPr>
        <p:spPr bwMode="auto">
          <a:xfrm>
            <a:off x="1362075" y="152400"/>
            <a:ext cx="3924300" cy="2314575"/>
          </a:xfrm>
          <a:prstGeom prst="wedgeRoundRectCallout">
            <a:avLst>
              <a:gd name="adj1" fmla="val 66060"/>
              <a:gd name="adj2" fmla="val 20097"/>
              <a:gd name="adj3" fmla="val 16667"/>
            </a:avLst>
          </a:prstGeom>
          <a:solidFill>
            <a:srgbClr val="FFECD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the constructor is </a:t>
            </a:r>
            <a:r>
              <a:rPr lang="en-US">
                <a:solidFill>
                  <a:srgbClr val="0000CC"/>
                </a:solidFill>
              </a:rPr>
              <a:t>called automatically </a:t>
            </a:r>
            <a:r>
              <a:rPr lang="en-US"/>
              <a:t>any time you define a new variable…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 there’s no chance of a new variable being uninitialized accidentally.</a:t>
            </a:r>
          </a:p>
        </p:txBody>
      </p: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4004027" y="2581346"/>
            <a:ext cx="3495675" cy="1279525"/>
          </a:xfrm>
          <a:prstGeom prst="wedgeRoundRectCallout">
            <a:avLst>
              <a:gd name="adj1" fmla="val -132062"/>
              <a:gd name="adj2" fmla="val -15687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being called </a:t>
            </a:r>
            <a:r>
              <a:rPr lang="en-US" sz="1800" dirty="0" err="1">
                <a:solidFill>
                  <a:srgbClr val="6600CC"/>
                </a:solidFill>
              </a:rPr>
              <a:t>Init</a:t>
            </a:r>
            <a:r>
              <a:rPr lang="en-US" sz="1800" dirty="0">
                <a:solidFill>
                  <a:schemeClr val="tx2"/>
                </a:solidFill>
              </a:rPr>
              <a:t>, the </a:t>
            </a:r>
            <a:r>
              <a:rPr lang="en-US" sz="1800" dirty="0">
                <a:solidFill>
                  <a:srgbClr val="0000CC"/>
                </a:solidFill>
              </a:rPr>
              <a:t>constructor</a:t>
            </a:r>
            <a:r>
              <a:rPr lang="en-US" sz="1800" dirty="0">
                <a:solidFill>
                  <a:schemeClr val="tx2"/>
                </a:solidFill>
              </a:rPr>
              <a:t> function has the </a:t>
            </a:r>
            <a:r>
              <a:rPr lang="en-US" sz="1800" dirty="0">
                <a:solidFill>
                  <a:srgbClr val="0000CC"/>
                </a:solidFill>
              </a:rPr>
              <a:t>same name as the class</a:t>
            </a:r>
            <a:r>
              <a:rPr lang="en-US" sz="1800" dirty="0">
                <a:solidFill>
                  <a:schemeClr val="tx2"/>
                </a:solidFill>
              </a:rPr>
              <a:t>! (Confusing, huh?)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66499" y="3021013"/>
            <a:ext cx="3495675" cy="1279525"/>
          </a:xfrm>
          <a:prstGeom prst="wedgeRoundRectCallout">
            <a:avLst>
              <a:gd name="adj1" fmla="val 54054"/>
              <a:gd name="adj2" fmla="val -1423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constructor is called </a:t>
            </a:r>
            <a:r>
              <a:rPr lang="en-US" sz="1800" dirty="0">
                <a:solidFill>
                  <a:srgbClr val="990000"/>
                </a:solidFill>
              </a:rPr>
              <a:t>automatically</a:t>
            </a:r>
            <a:r>
              <a:rPr lang="en-US" sz="1800" dirty="0">
                <a:solidFill>
                  <a:schemeClr val="accent2"/>
                </a:solidFill>
              </a:rPr>
              <a:t> every time you create a new instance of your class.</a:t>
            </a:r>
            <a:endParaRPr lang="en-US" sz="1800" dirty="0">
              <a:solidFill>
                <a:srgbClr val="99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6356" y="2178239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(3,true);</a:t>
            </a:r>
            <a:endParaRPr lang="en-US" sz="1800" dirty="0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7537450" y="1600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7823946" y="1604963"/>
            <a:ext cx="69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3524 0.001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0.02656 -0.0814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412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-0.09166 0.2902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1451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96296E-6 L -0.03646 0.2902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37 L -0.00052 0.29514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05417 0.2902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108552" grpId="0" animBg="1"/>
      <p:bldP spid="108556" grpId="0" autoUpdateAnimBg="0"/>
      <p:bldP spid="108557" grpId="0" animBg="1"/>
      <p:bldP spid="108558" grpId="0" animBg="1"/>
      <p:bldP spid="108565" grpId="0" animBg="1"/>
      <p:bldP spid="108564" grpId="0"/>
      <p:bldP spid="108564" grpId="1"/>
      <p:bldP spid="108567" grpId="0" animBg="1"/>
      <p:bldP spid="108567" grpId="1" animBg="1"/>
      <p:bldP spid="108574" grpId="0" animBg="1"/>
      <p:bldP spid="108574" grpId="1" animBg="1"/>
      <p:bldP spid="108577" grpId="0" animBg="1"/>
      <p:bldP spid="108578" grpId="0" animBg="1"/>
      <p:bldP spid="108578" grpId="1" animBg="1"/>
      <p:bldP spid="108579" grpId="0"/>
      <p:bldP spid="108579" grpId="1"/>
      <p:bldP spid="108580" grpId="0"/>
      <p:bldP spid="108580" grpId="1"/>
      <p:bldP spid="108581" grpId="0" animBg="1"/>
      <p:bldP spid="108581" grpId="1" animBg="1"/>
      <p:bldP spid="108582" grpId="0" animBg="1"/>
      <p:bldP spid="108582" grpId="1" animBg="1"/>
      <p:bldP spid="108583" grpId="0" animBg="1"/>
      <p:bldP spid="108583" grpId="1" animBg="1"/>
      <p:bldP spid="108585" grpId="0" uiExpand="1" build="p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108575" grpId="0"/>
      <p:bldP spid="108575" grpId="1"/>
      <p:bldP spid="108576" grpId="0"/>
      <p:bldP spid="10857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someHeader.h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“Hello world!”;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Student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Alcohol vodka;</a:t>
              </a:r>
            </a:p>
            <a:p>
              <a:endParaRPr lang="en-US" sz="10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 &lt;&lt; “ is drinking “ &lt;&lt; vodka;</a:t>
              </a:r>
            </a:p>
            <a:p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But what happens if the author of</a:t>
            </a:r>
            <a:r>
              <a:rPr lang="en-US">
                <a:solidFill>
                  <a:srgbClr val="6600CC"/>
                </a:solidFill>
              </a:rPr>
              <a:t> student.h</a:t>
            </a:r>
            <a:r>
              <a:rPr lang="en-US"/>
              <a:t> decides to change it’s 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r>
              <a:rPr lang="en-US" sz="1000"/>
              <a:t/>
            </a: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chemeClr val="accent2"/>
                </a:solidFill>
              </a:rPr>
              <a:t>What can you do? </a:t>
            </a:r>
            <a:br>
              <a:rPr lang="en-US">
                <a:solidFill>
                  <a:schemeClr val="accent2"/>
                </a:solidFill>
              </a:rPr>
            </a:br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/>
              <a:t>Always </a:t>
            </a:r>
            <a:r>
              <a:rPr lang="en-US">
                <a:solidFill>
                  <a:srgbClr val="FF0000"/>
                </a:solidFill>
              </a:rPr>
              <a:t>DIRECTLY include </a:t>
            </a:r>
            <a:r>
              <a:rPr lang="en-US"/>
              <a:t>the header files you need RIGHT where you need them.</a:t>
            </a:r>
          </a:p>
          <a:p>
            <a:pPr algn="ctr"/>
            <a:endParaRPr lang="en-US"/>
          </a:p>
          <a:p>
            <a:pPr algn="ctr"/>
            <a:r>
              <a:rPr lang="en-US"/>
              <a:t>In this case, </a:t>
            </a:r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has a </a:t>
            </a:r>
            <a:r>
              <a:rPr lang="en-US">
                <a:solidFill>
                  <a:srgbClr val="6600CC"/>
                </a:solidFill>
              </a:rPr>
              <a:t>Student</a:t>
            </a:r>
            <a:r>
              <a:rPr lang="en-US"/>
              <a:t> variable and an </a:t>
            </a:r>
            <a:r>
              <a:rPr lang="en-US">
                <a:solidFill>
                  <a:srgbClr val="6600CC"/>
                </a:solidFill>
              </a:rPr>
              <a:t>Alcohol</a:t>
            </a:r>
            <a:r>
              <a:rPr lang="en-US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 smtClean="0">
                  <a:latin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</a:rPr>
                <a:t> 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 smtClean="0">
                  <a:latin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</a:rPr>
                <a:t> </a:t>
              </a:r>
              <a:r>
                <a:rPr lang="en-US" sz="1600" b="1" dirty="0" smtClean="0">
                  <a:latin typeface="Courier New" pitchFamily="49" charset="0"/>
                </a:rPr>
                <a:t>Calculator</a:t>
              </a:r>
              <a:r>
                <a:rPr lang="en-US" sz="1800" b="1" dirty="0">
                  <a:latin typeface="Courier New" pitchFamily="49" charset="0"/>
                </a:rPr>
                <a:t>::compute()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Calculator myCalc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“student.h”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Student::study()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cout &lt;&lt; myCalc.compute();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Calculator myCalc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“student.h”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Student::study()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cout &lt;&lt; myCalc.compute();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grace.study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hp.compute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Student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study()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Calculator myCalc</a:t>
            </a:r>
            <a:r>
              <a:rPr lang="en-US" sz="1800" b="1">
                <a:latin typeface="Courier New" pitchFamily="49" charset="0"/>
              </a:rPr>
              <a:t>;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So what’s the problem?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Well, since </a:t>
            </a:r>
            <a:r>
              <a:rPr lang="en-US" sz="2200">
                <a:solidFill>
                  <a:schemeClr val="accent2"/>
                </a:solidFill>
              </a:rPr>
              <a:t>main.cpp </a:t>
            </a:r>
            <a:r>
              <a:rPr lang="en-US" sz="2200"/>
              <a:t>and </a:t>
            </a:r>
            <a:r>
              <a:rPr lang="en-US" sz="2200">
                <a:solidFill>
                  <a:schemeClr val="accent2"/>
                </a:solidFill>
              </a:rPr>
              <a:t>student.h </a:t>
            </a:r>
            <a:r>
              <a:rPr lang="en-US" sz="2200"/>
              <a:t>both included </a:t>
            </a:r>
            <a:r>
              <a:rPr lang="en-US" sz="2200">
                <a:solidFill>
                  <a:schemeClr val="accent2"/>
                </a:solidFill>
              </a:rPr>
              <a:t>calc.h</a:t>
            </a:r>
            <a:r>
              <a:rPr lang="en-US" sz="2200"/>
              <a:t>, we ended up with two definitions of Calc! 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STUDENT_H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</a:p>
            <a:p>
              <a:endParaRPr lang="en-US" sz="400" dirty="0">
                <a:solidFill>
                  <a:srgbClr val="6600CC"/>
                </a:solidFill>
              </a:endParaRP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myCalc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</a:p>
            <a:p>
              <a:endParaRPr lang="en-US" sz="400" dirty="0">
                <a:solidFill>
                  <a:schemeClr val="accent2"/>
                </a:solidFill>
              </a:endParaRPr>
            </a:p>
            <a:p>
              <a:r>
                <a:rPr lang="en-US" sz="1200" b="1" dirty="0" err="1">
                  <a:solidFill>
                    <a:schemeClr val="tx2"/>
                  </a:solidFill>
                </a:rPr>
                <a:t>int</a:t>
              </a:r>
              <a:r>
                <a:rPr lang="en-US" sz="1200" b="1" dirty="0">
                  <a:solidFill>
                    <a:schemeClr val="tx2"/>
                  </a:solidFill>
                </a:rPr>
                <a:t> main()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hp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grace.study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hp.compute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might think that any time you </a:t>
            </a:r>
            <a:r>
              <a:rPr lang="en-US">
                <a:solidFill>
                  <a:srgbClr val="6600CC"/>
                </a:solidFill>
              </a:rPr>
              <a:t>refer to a class</a:t>
            </a:r>
            <a:r>
              <a:rPr lang="en-US"/>
              <a:t>, you </a:t>
            </a:r>
            <a:r>
              <a:rPr lang="en-US">
                <a:solidFill>
                  <a:srgbClr val="6600CC"/>
                </a:solidFill>
              </a:rPr>
              <a:t>should include it’s .h</a:t>
            </a:r>
            <a:r>
              <a:rPr lang="en-US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1. You define a regular variable </a:t>
            </a:r>
            <a:br>
              <a:rPr lang="en-US"/>
            </a:br>
            <a:r>
              <a:rPr lang="en-US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Why? Because C++ needs to know the class’s details in order to define actual variables with it or to let you call methods from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4572000" cy="1143000"/>
          </a:xfrm>
        </p:spPr>
        <p:txBody>
          <a:bodyPr/>
          <a:lstStyle/>
          <a:p>
            <a:r>
              <a:rPr lang="en-US"/>
              <a:t>Constructors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-333375" y="5332413"/>
            <a:ext cx="43053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 can define the </a:t>
            </a:r>
            <a:br>
              <a:rPr lang="en-US" sz="2200">
                <a:solidFill>
                  <a:schemeClr val="tx2"/>
                </a:solidFill>
              </a:rPr>
            </a:br>
            <a:r>
              <a:rPr lang="en-US" sz="2200">
                <a:solidFill>
                  <a:schemeClr val="tx2"/>
                </a:solidFill>
              </a:rPr>
              <a:t>constructor in the </a:t>
            </a:r>
            <a:r>
              <a:rPr lang="en-US" sz="2200">
                <a:solidFill>
                  <a:srgbClr val="990000"/>
                </a:solidFill>
              </a:rPr>
              <a:t>class declaration </a:t>
            </a:r>
            <a:r>
              <a:rPr lang="en-US" sz="2200"/>
              <a:t>(see above)…</a:t>
            </a:r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66675" y="1257300"/>
            <a:ext cx="4419600" cy="393541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3962400" y="838200"/>
            <a:ext cx="5114925" cy="5368925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4114800" y="1743075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CSNerd(int PCs, bool usesMac)</a:t>
            </a:r>
            <a:endParaRPr lang="en-US" sz="1800">
              <a:latin typeface="Courier New" pitchFamily="49" charset="0"/>
            </a:endParaRPr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4076700" y="19812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{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  m_numPCs = PCs;  </a:t>
            </a:r>
          </a:p>
          <a:p>
            <a:r>
              <a:rPr lang="en-US" sz="1800" b="1">
                <a:latin typeface="Courier New" pitchFamily="49" charset="0"/>
              </a:rPr>
              <a:t>  m_macUser = usesMac;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4114800" y="1733550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CSNerd(int PCs, bool usesMac)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4076700" y="19716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m_numPCs = PCs;  </a:t>
            </a: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m_macUser = usesMac;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4076700" y="2047875"/>
            <a:ext cx="4533900" cy="1076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3971925" y="46878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CSNerd::</a:t>
            </a:r>
          </a:p>
        </p:txBody>
      </p:sp>
      <p:sp>
        <p:nvSpPr>
          <p:cNvPr id="109609" name="Text Box 41"/>
          <p:cNvSpPr txBox="1">
            <a:spLocks noChangeArrowheads="1"/>
          </p:cNvSpPr>
          <p:nvPr/>
        </p:nvSpPr>
        <p:spPr bwMode="auto">
          <a:xfrm>
            <a:off x="8051800" y="1693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;</a:t>
            </a:r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4371975" y="6172200"/>
            <a:ext cx="4086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Or, </a:t>
            </a:r>
            <a:r>
              <a:rPr lang="en-US" sz="2200" dirty="0">
                <a:solidFill>
                  <a:srgbClr val="800000"/>
                </a:solidFill>
              </a:rPr>
              <a:t>outside the class declaration</a:t>
            </a:r>
            <a:r>
              <a:rPr lang="en-US" sz="2200" dirty="0">
                <a:solidFill>
                  <a:schemeClr val="tx2"/>
                </a:solidFill>
              </a:rPr>
              <a:t>, like this…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4000500" y="3013075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 ...</a:t>
            </a:r>
          </a:p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r>
              <a:rPr lang="en-US" sz="1800" b="1">
                <a:latin typeface="Courier New" pitchFamily="49" charset="0"/>
              </a:rPr>
              <a:t>  bool m_macUser;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09620" name="Line 52"/>
          <p:cNvSpPr>
            <a:spLocks noChangeShapeType="1"/>
          </p:cNvSpPr>
          <p:nvPr/>
        </p:nvSpPr>
        <p:spPr bwMode="auto">
          <a:xfrm>
            <a:off x="191262" y="1974787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1" name="Line 53"/>
          <p:cNvSpPr>
            <a:spLocks noChangeShapeType="1"/>
          </p:cNvSpPr>
          <p:nvPr/>
        </p:nvSpPr>
        <p:spPr bwMode="auto">
          <a:xfrm>
            <a:off x="3962400" y="458311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3" name="Line 55"/>
          <p:cNvSpPr>
            <a:spLocks noChangeShapeType="1"/>
          </p:cNvSpPr>
          <p:nvPr/>
        </p:nvSpPr>
        <p:spPr bwMode="auto">
          <a:xfrm>
            <a:off x="4095750" y="163036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626" name="Group 58"/>
          <p:cNvGrpSpPr>
            <a:grpSpLocks/>
          </p:cNvGrpSpPr>
          <p:nvPr/>
        </p:nvGrpSpPr>
        <p:grpSpPr bwMode="auto">
          <a:xfrm>
            <a:off x="323850" y="3197225"/>
            <a:ext cx="3733800" cy="641350"/>
            <a:chOff x="186" y="2002"/>
            <a:chExt cx="2352" cy="404"/>
          </a:xfrm>
        </p:grpSpPr>
        <p:sp>
          <p:nvSpPr>
            <p:cNvPr id="109624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23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return(true);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illegal!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109625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9632" name="AutoShape 64"/>
          <p:cNvSpPr>
            <a:spLocks noChangeArrowheads="1"/>
          </p:cNvSpPr>
          <p:nvPr/>
        </p:nvSpPr>
        <p:spPr bwMode="auto">
          <a:xfrm>
            <a:off x="5410200" y="2057400"/>
            <a:ext cx="3495675" cy="2443163"/>
          </a:xfrm>
          <a:prstGeom prst="wedgeRoundRectCallout">
            <a:avLst>
              <a:gd name="adj1" fmla="val -60764"/>
              <a:gd name="adj2" fmla="val 5760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Boy, isn’t that syntax ugly?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 Just remember, to define a constructor outside the class declaration: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use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/>
              <a:t>,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/>
              <a:t>followed by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::</a:t>
            </a:r>
            <a:r>
              <a:rPr lang="en-US" sz="1900" dirty="0"/>
              <a:t>, followed by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9633" name="AutoShape 65"/>
          <p:cNvSpPr>
            <a:spLocks noChangeArrowheads="1"/>
          </p:cNvSpPr>
          <p:nvPr/>
        </p:nvSpPr>
        <p:spPr bwMode="auto">
          <a:xfrm>
            <a:off x="5534025" y="-76200"/>
            <a:ext cx="3495675" cy="1562100"/>
          </a:xfrm>
          <a:prstGeom prst="wedgeRoundRectCallout">
            <a:avLst>
              <a:gd name="adj1" fmla="val -60764"/>
              <a:gd name="adj2" fmla="val 6890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/>
              <a:t>And remember to also include just the </a:t>
            </a:r>
            <a:r>
              <a:rPr lang="en-US" sz="1900">
                <a:solidFill>
                  <a:srgbClr val="FF0000"/>
                </a:solidFill>
              </a:rPr>
              <a:t>function header</a:t>
            </a:r>
            <a:r>
              <a:rPr lang="en-US" sz="1900"/>
              <a:t>, followed by a </a:t>
            </a:r>
            <a:r>
              <a:rPr lang="en-US" sz="1900">
                <a:solidFill>
                  <a:srgbClr val="FF0000"/>
                </a:solidFill>
              </a:rPr>
              <a:t>semicolon</a:t>
            </a:r>
            <a:r>
              <a:rPr lang="en-US" sz="1900"/>
              <a:t>, in the class declaration itself.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3482" y="-90054"/>
            <a:ext cx="3496280" cy="1236373"/>
            <a:chOff x="2214562" y="-90054"/>
            <a:chExt cx="3496280" cy="1236373"/>
          </a:xfrm>
        </p:grpSpPr>
        <p:sp>
          <p:nvSpPr>
            <p:cNvPr id="35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60764"/>
                <a:gd name="adj2" fmla="val 68903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3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80184"/>
                <a:gd name="adj2" fmla="val 130535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</p:grp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876300" y="215900"/>
            <a:ext cx="3152775" cy="1562100"/>
          </a:xfrm>
          <a:prstGeom prst="wedgeRoundRectCallout">
            <a:avLst>
              <a:gd name="adj1" fmla="val -65985"/>
              <a:gd name="adj2" fmla="val 759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 smtClean="0"/>
              <a:t>The constructor has no return type…</a:t>
            </a:r>
            <a:br>
              <a:rPr lang="en-US" sz="1900" dirty="0" smtClean="0"/>
            </a:br>
            <a:endParaRPr lang="en-US" sz="1900" dirty="0"/>
          </a:p>
          <a:p>
            <a:pPr algn="ctr"/>
            <a:r>
              <a:rPr lang="en-US" sz="1900" dirty="0" smtClean="0"/>
              <a:t>Not </a:t>
            </a:r>
            <a:r>
              <a:rPr lang="en-US" sz="1900" dirty="0" smtClean="0">
                <a:solidFill>
                  <a:srgbClr val="FF0000"/>
                </a:solidFill>
              </a:rPr>
              <a:t>void</a:t>
            </a:r>
            <a:r>
              <a:rPr lang="en-US" sz="1900" dirty="0" smtClean="0"/>
              <a:t>, </a:t>
            </a:r>
            <a:r>
              <a:rPr lang="en-US" sz="1900" dirty="0" err="1" smtClean="0">
                <a:solidFill>
                  <a:srgbClr val="FF0000"/>
                </a:solidFill>
              </a:rPr>
              <a:t>int</a:t>
            </a:r>
            <a:r>
              <a:rPr lang="en-US" sz="1900" dirty="0" smtClean="0">
                <a:solidFill>
                  <a:srgbClr val="FF0000"/>
                </a:solidFill>
              </a:rPr>
              <a:t> </a:t>
            </a:r>
            <a:r>
              <a:rPr lang="en-US" sz="1900" dirty="0" smtClean="0"/>
              <a:t>or </a:t>
            </a:r>
            <a:r>
              <a:rPr lang="en-US" sz="1900" dirty="0" err="1" smtClean="0">
                <a:solidFill>
                  <a:srgbClr val="FF0000"/>
                </a:solidFill>
              </a:rPr>
              <a:t>bool</a:t>
            </a:r>
            <a:r>
              <a:rPr lang="en-US" sz="1900" dirty="0" smtClean="0"/>
              <a:t>!</a:t>
            </a:r>
            <a:endParaRPr lang="en-US" sz="1900" dirty="0"/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86012" y="1913731"/>
            <a:ext cx="3495675" cy="928688"/>
          </a:xfrm>
          <a:prstGeom prst="wedgeRoundRectCallout">
            <a:avLst>
              <a:gd name="adj1" fmla="val -54486"/>
              <a:gd name="adj2" fmla="val 9647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 smtClean="0"/>
              <a:t>Thus, it’s not allowed to return any </a:t>
            </a:r>
            <a:r>
              <a:rPr lang="en-US" sz="1900" dirty="0" smtClean="0">
                <a:solidFill>
                  <a:srgbClr val="FF0000"/>
                </a:solidFill>
              </a:rPr>
              <a:t>value</a:t>
            </a:r>
            <a:r>
              <a:rPr lang="en-US" sz="1900" dirty="0" smtClean="0"/>
              <a:t> at all!</a:t>
            </a:r>
            <a:endParaRPr lang="en-US" sz="19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5478365" y="2566987"/>
            <a:ext cx="3496280" cy="1236373"/>
            <a:chOff x="2214562" y="-90054"/>
            <a:chExt cx="3496280" cy="1236373"/>
          </a:xfrm>
        </p:grpSpPr>
        <p:sp>
          <p:nvSpPr>
            <p:cNvPr id="42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55533"/>
                <a:gd name="adj2" fmla="val -17220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43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49841"/>
                <a:gd name="adj2" fmla="val 129056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3919" y="4929630"/>
            <a:ext cx="3870579" cy="1551053"/>
            <a:chOff x="2214561" y="-90054"/>
            <a:chExt cx="3496281" cy="1236373"/>
          </a:xfrm>
        </p:grpSpPr>
        <p:sp>
          <p:nvSpPr>
            <p:cNvPr id="45" name="AutoShape 65"/>
            <p:cNvSpPr>
              <a:spLocks noChangeArrowheads="1"/>
            </p:cNvSpPr>
            <p:nvPr/>
          </p:nvSpPr>
          <p:spPr bwMode="auto">
            <a:xfrm>
              <a:off x="2214561" y="-90054"/>
              <a:ext cx="3495674" cy="1236373"/>
            </a:xfrm>
            <a:prstGeom prst="wedgeRoundRectCallout">
              <a:avLst>
                <a:gd name="adj1" fmla="val -23160"/>
                <a:gd name="adj2" fmla="val -16041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4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58918"/>
                <a:gd name="adj2" fmla="val -14790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en-US" dirty="0"/>
                <a:t>Like all other member functions, the constructor’s </a:t>
              </a:r>
              <a:r>
                <a:rPr lang="en-US" dirty="0" smtClean="0">
                  <a:solidFill>
                    <a:srgbClr val="FF0000"/>
                  </a:solidFill>
                </a:rPr>
                <a:t>body</a:t>
              </a:r>
              <a:r>
                <a:rPr lang="en-US" dirty="0" smtClean="0"/>
                <a:t> can </a:t>
              </a:r>
              <a:r>
                <a:rPr lang="en-US" dirty="0"/>
                <a:t>be defined </a:t>
              </a:r>
              <a:r>
                <a:rPr lang="en-US" dirty="0">
                  <a:solidFill>
                    <a:srgbClr val="6600CC"/>
                  </a:solidFill>
                </a:rPr>
                <a:t>inside</a:t>
              </a:r>
              <a:r>
                <a:rPr lang="en-US" dirty="0"/>
                <a:t> or </a:t>
              </a:r>
              <a:r>
                <a:rPr lang="en-US" dirty="0">
                  <a:solidFill>
                    <a:srgbClr val="6600CC"/>
                  </a:solidFill>
                </a:rPr>
                <a:t>outside</a:t>
              </a:r>
              <a:r>
                <a:rPr lang="en-US" dirty="0"/>
                <a:t> the </a:t>
              </a:r>
              <a:r>
                <a:rPr lang="en-US" dirty="0">
                  <a:solidFill>
                    <a:srgbClr val="6600CC"/>
                  </a:solidFill>
                </a:rPr>
                <a:t>class declaration</a:t>
              </a:r>
              <a:r>
                <a:rPr lang="en-US" dirty="0"/>
                <a:t>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1145 0.4312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15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01354 0.4317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157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0.43171 L 0.1 0.4317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096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75" dur="20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 autoUpdateAnimBg="0"/>
      <p:bldP spid="109575" grpId="1"/>
      <p:bldP spid="109601" grpId="0" animBg="1"/>
      <p:bldP spid="109602" grpId="0" animBg="1"/>
      <p:bldP spid="109603" grpId="0"/>
      <p:bldP spid="109604" grpId="0"/>
      <p:bldP spid="109605" grpId="0"/>
      <p:bldP spid="109605" grpId="1"/>
      <p:bldP spid="109605" grpId="2"/>
      <p:bldP spid="109606" grpId="0"/>
      <p:bldP spid="109606" grpId="1"/>
      <p:bldP spid="109607" grpId="0" animBg="1"/>
      <p:bldP spid="109608" grpId="0"/>
      <p:bldP spid="109609" grpId="0"/>
      <p:bldP spid="109609" grpId="1"/>
      <p:bldP spid="109610" grpId="0" autoUpdateAnimBg="0"/>
      <p:bldP spid="109610" grpId="1"/>
      <p:bldP spid="109611" grpId="0"/>
      <p:bldP spid="109611" grpId="1"/>
      <p:bldP spid="109620" grpId="0" animBg="1"/>
      <p:bldP spid="109620" grpId="1" animBg="1"/>
      <p:bldP spid="109621" grpId="0" animBg="1"/>
      <p:bldP spid="109621" grpId="1" animBg="1"/>
      <p:bldP spid="109623" grpId="0" animBg="1"/>
      <p:bldP spid="109623" grpId="1" animBg="1"/>
      <p:bldP spid="109632" grpId="0" uiExpand="1" build="p" animBg="1"/>
      <p:bldP spid="109632" grpId="1" build="allAtOnce" animBg="1"/>
      <p:bldP spid="109633" grpId="0" animBg="1"/>
      <p:bldP spid="109633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Then you DON’T need</a:t>
            </a:r>
            <a:br>
              <a:rPr lang="en-US" sz="1900"/>
            </a:br>
            <a:r>
              <a:rPr lang="en-US" sz="1900"/>
              <a:t>to include the class’s .H file.</a:t>
            </a:r>
          </a:p>
          <a:p>
            <a:pPr algn="ctr"/>
            <a:r>
              <a:rPr lang="en-US" sz="140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0" y="1447800"/>
            <a:ext cx="2413000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ourier New" pitchFamily="49" charset="0"/>
                </a:rPr>
                <a:t> </a:t>
              </a: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r>
                <a:rPr lang="en-US" sz="1600" b="1" dirty="0" err="1">
                  <a:latin typeface="Courier New" pitchFamily="49" charset="0"/>
                </a:rPr>
                <a:t>int</a:t>
              </a:r>
              <a:r>
                <a:rPr lang="en-US" sz="16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sz="1600" b="1" dirty="0">
                  <a:latin typeface="Courier New" pitchFamily="49" charset="0"/>
                </a:rPr>
                <a:t>   Student </a:t>
              </a:r>
              <a:r>
                <a:rPr lang="en-US" sz="1600" b="1" dirty="0" err="1">
                  <a:latin typeface="Courier New" pitchFamily="49" charset="0"/>
                </a:rPr>
                <a:t>david</a:t>
              </a:r>
              <a:r>
                <a:rPr lang="en-US" sz="1600" b="1" dirty="0">
                  <a:latin typeface="Courier New" pitchFamily="49" charset="0"/>
                </a:rPr>
                <a:t>;</a:t>
              </a:r>
            </a:p>
            <a:p>
              <a:r>
                <a:rPr lang="en-US" sz="1600" b="1" dirty="0">
                  <a:latin typeface="Courier New" pitchFamily="49" charset="0"/>
                </a:rPr>
                <a:t>   …</a:t>
              </a:r>
            </a:p>
            <a:p>
              <a:r>
                <a:rPr lang="en-US" sz="1600" b="1" dirty="0">
                  <a:latin typeface="Courier New" pitchFamily="49" charset="0"/>
                </a:rPr>
                <a:t>}</a:t>
              </a:r>
            </a:p>
            <a:p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</a:t>
            </a:r>
            <a:r>
              <a:rPr lang="en-US" sz="2400" dirty="0" smtClean="0"/>
              <a:t>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(oh, and adding Include Guards</a:t>
            </a:r>
            <a:br>
              <a:rPr lang="en-US" sz="2400" dirty="0" smtClean="0"/>
            </a:br>
            <a:r>
              <a:rPr lang="en-US" sz="2400" dirty="0" smtClean="0"/>
              <a:t>doesn’t solve the underlying</a:t>
            </a:r>
          </a:p>
          <a:p>
            <a:pPr algn="ctr"/>
            <a:r>
              <a:rPr lang="en-US" sz="2400" dirty="0" smtClean="0"/>
              <a:t>problem either!)</a:t>
            </a:r>
            <a:endParaRPr lang="en-US" sz="2400" dirty="0"/>
          </a:p>
          <a:p>
            <a:pPr algn="ctr"/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“Alright smartypants, I’ll trust you.</a:t>
            </a:r>
            <a:br>
              <a:rPr lang="en-US" sz="1800"/>
            </a:br>
            <a:endParaRPr lang="en-US" sz="1000"/>
          </a:p>
          <a:p>
            <a:pPr algn="ctr"/>
            <a:r>
              <a:rPr lang="en-US" sz="1800"/>
              <a:t>  But if won’t tell me about ClassRoom’s functions and variables</a:t>
            </a:r>
          </a:p>
          <a:p>
            <a:pPr algn="ctr"/>
            <a:r>
              <a:rPr lang="en-US" sz="1000"/>
              <a:t/>
            </a:r>
            <a:br>
              <a:rPr lang="en-US" sz="1000"/>
            </a:br>
            <a:r>
              <a:rPr lang="en-US" sz="1800"/>
              <a:t> …then you can’t define any actual variables with it </a:t>
            </a:r>
            <a:br>
              <a:rPr lang="en-US" sz="1800"/>
            </a:br>
            <a:endParaRPr lang="en-US" sz="1000"/>
          </a:p>
          <a:p>
            <a:pPr algn="ctr"/>
            <a:r>
              <a:rPr lang="en-US" sz="180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“Wannt play nasty?  Ok. </a:t>
            </a:r>
            <a:br>
              <a:rPr lang="en-US" sz="1800"/>
            </a:br>
            <a:r>
              <a:rPr lang="en-US" sz="1800"/>
              <a:t>Here are 9000 </a:t>
            </a:r>
            <a:r>
              <a:rPr lang="en-US" sz="1800">
                <a:solidFill>
                  <a:srgbClr val="FF0000"/>
                </a:solidFill>
              </a:rPr>
              <a:t>SYNTAX ERRORS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5029200" y="2590800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since my CPP file is going to actually </a:t>
            </a:r>
            <a:br>
              <a:rPr lang="en-US"/>
            </a:br>
            <a:r>
              <a:rPr lang="en-US"/>
              <a:t>use class’s 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022350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/>
            </a:r>
            <a:br>
              <a:rPr lang="en-US" sz="1800" b="1">
                <a:latin typeface="Courier New" pitchFamily="49" charset="0"/>
              </a:rPr>
            </a:br>
            <a:endParaRPr lang="en-US" sz="1800" b="1">
              <a:latin typeface="Courier New" pitchFamily="49" charset="0"/>
            </a:endParaRPr>
          </a:p>
          <a:p>
            <a:endParaRPr lang="en-US" sz="700" b="1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152400" y="908050"/>
            <a:ext cx="8839200" cy="582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 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A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sz="2400" dirty="0">
                <a:cs typeface="Courier New" pitchFamily="49" charset="0"/>
              </a:rPr>
              <a:t> is a </a:t>
            </a:r>
            <a:r>
              <a:rPr lang="en-US" sz="2400" dirty="0">
                <a:solidFill>
                  <a:srgbClr val="006666"/>
                </a:solidFill>
                <a:cs typeface="Courier New" pitchFamily="49" charset="0"/>
              </a:rPr>
              <a:t>special function in your class</a:t>
            </a:r>
            <a:r>
              <a:rPr lang="en-US" sz="2400" dirty="0">
                <a:cs typeface="Courier New" pitchFamily="49" charset="0"/>
              </a:rPr>
              <a:t> that initializes a new variable (aka “instance”) </a:t>
            </a:r>
            <a:r>
              <a:rPr lang="en-US" sz="2400" dirty="0" smtClean="0">
                <a:cs typeface="Courier New" pitchFamily="49" charset="0"/>
              </a:rPr>
              <a:t/>
            </a:r>
            <a:br>
              <a:rPr lang="en-US" sz="2400" dirty="0" smtClean="0">
                <a:cs typeface="Courier New" pitchFamily="49" charset="0"/>
              </a:rPr>
            </a:br>
            <a:r>
              <a:rPr lang="en-US" sz="2400" dirty="0" smtClean="0">
                <a:cs typeface="Courier New" pitchFamily="49" charset="0"/>
              </a:rPr>
              <a:t>when it’s </a:t>
            </a:r>
            <a:r>
              <a:rPr lang="en-US" sz="2400" dirty="0">
                <a:cs typeface="Courier New" pitchFamily="49" charset="0"/>
              </a:rPr>
              <a:t>first created.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endParaRPr lang="en-US" sz="1600" dirty="0">
              <a:cs typeface="Courier New" pitchFamily="49" charset="0"/>
            </a:endParaRPr>
          </a:p>
          <a:p>
            <a:pPr algn="ctr" eaLnBrk="0" hangingPunct="0">
              <a:tabLst>
                <a:tab pos="228600" algn="l"/>
              </a:tabLst>
            </a:pPr>
            <a:endParaRPr lang="en-US" sz="1000" dirty="0">
              <a:cs typeface="Courier New" pitchFamily="49" charset="0"/>
            </a:endParaRPr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The constructor function </a:t>
            </a:r>
            <a:r>
              <a:rPr lang="en-US" sz="2400" dirty="0">
                <a:solidFill>
                  <a:srgbClr val="990000"/>
                </a:solidFill>
                <a:cs typeface="Courier New" pitchFamily="49" charset="0"/>
              </a:rPr>
              <a:t>MUST</a:t>
            </a:r>
            <a:r>
              <a:rPr lang="en-US" sz="2400" dirty="0">
                <a:cs typeface="Courier New" pitchFamily="49" charset="0"/>
              </a:rPr>
              <a:t> have </a:t>
            </a:r>
            <a:r>
              <a:rPr lang="en-US" sz="2400" dirty="0" smtClean="0">
                <a:cs typeface="Courier New" pitchFamily="49" charset="0"/>
              </a:rPr>
              <a:t/>
            </a:r>
            <a:br>
              <a:rPr lang="en-US" sz="2400" dirty="0" smtClean="0">
                <a:cs typeface="Courier New" pitchFamily="49" charset="0"/>
              </a:rPr>
            </a:br>
            <a:r>
              <a:rPr lang="en-US" sz="2400" dirty="0" smtClean="0">
                <a:cs typeface="Courier New" pitchFamily="49" charset="0"/>
              </a:rPr>
              <a:t>the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SAME NAME AS THE CLASS</a:t>
            </a:r>
            <a:r>
              <a:rPr lang="en-US" sz="2400" dirty="0">
                <a:cs typeface="Courier New" pitchFamily="49" charset="0"/>
              </a:rPr>
              <a:t>!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1050" dirty="0">
                <a:cs typeface="Courier New" pitchFamily="49" charset="0"/>
              </a:rPr>
              <a:t> </a:t>
            </a:r>
          </a:p>
          <a:p>
            <a:pPr algn="ctr" eaLnBrk="0" hangingPunct="0">
              <a:tabLst>
                <a:tab pos="228600" algn="l"/>
              </a:tabLst>
            </a:pP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The constructor has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NO RETURN TYPE</a:t>
            </a:r>
            <a:r>
              <a:rPr lang="en-US" sz="2400" dirty="0">
                <a:cs typeface="Courier New" pitchFamily="49" charset="0"/>
              </a:rPr>
              <a:t>.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The constructor function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CANNOT RETURN ANY VALUES</a:t>
            </a:r>
            <a:r>
              <a:rPr lang="en-US" sz="2400" dirty="0" smtClean="0">
                <a:cs typeface="Courier New" pitchFamily="49" charset="0"/>
              </a:rPr>
              <a:t>.</a:t>
            </a:r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 smtClean="0">
                <a:cs typeface="Courier New" pitchFamily="49" charset="0"/>
              </a:rPr>
              <a:t>(although it may use a </a:t>
            </a:r>
            <a:r>
              <a:rPr lang="en-US" sz="2400" dirty="0" smtClean="0">
                <a:solidFill>
                  <a:srgbClr val="FF0000"/>
                </a:solidFill>
                <a:cs typeface="Courier New" pitchFamily="49" charset="0"/>
              </a:rPr>
              <a:t>return;</a:t>
            </a:r>
            <a:r>
              <a:rPr lang="en-US" sz="2400" dirty="0" smtClean="0">
                <a:cs typeface="Courier New" pitchFamily="49" charset="0"/>
              </a:rPr>
              <a:t> statement!)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 </a:t>
            </a:r>
          </a:p>
          <a:p>
            <a:pPr algn="ctr" eaLnBrk="0" hangingPunct="0">
              <a:tabLst>
                <a:tab pos="228600" algn="l"/>
              </a:tabLst>
            </a:pPr>
            <a:endParaRPr lang="en-US" sz="1600" dirty="0" smtClean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 smtClean="0">
                <a:cs typeface="Courier New" pitchFamily="49" charset="0"/>
              </a:rPr>
              <a:t>Like </a:t>
            </a:r>
            <a:r>
              <a:rPr lang="en-US" sz="2400" dirty="0">
                <a:cs typeface="Courier New" pitchFamily="49" charset="0"/>
              </a:rPr>
              <a:t>all other class member functions, the constructor logic can be defined inside or outside the class declaration.</a:t>
            </a:r>
            <a:r>
              <a:rPr lang="en-US" sz="2400" dirty="0"/>
              <a:t> </a:t>
            </a:r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228600" y="-152400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Constructor Challenge</a:t>
            </a:r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60325" y="984250"/>
            <a:ext cx="5334000" cy="58324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136525" y="1011238"/>
            <a:ext cx="5334000" cy="421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CSProf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string m_name;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int m_age;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800" b="1">
              <a:latin typeface="Courier New" pitchFamily="49" charset="0"/>
            </a:endParaRPr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5635625" y="1417638"/>
            <a:ext cx="3203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Define a </a:t>
            </a:r>
            <a:r>
              <a:rPr lang="en-US">
                <a:solidFill>
                  <a:schemeClr val="accent2"/>
                </a:solidFill>
              </a:rPr>
              <a:t>constructor </a:t>
            </a:r>
            <a:r>
              <a:rPr lang="en-US"/>
              <a:t>that initializes a CSProf.</a:t>
            </a:r>
          </a:p>
        </p:txBody>
      </p:sp>
      <p:sp>
        <p:nvSpPr>
          <p:cNvPr id="220169" name="Text Box 9"/>
          <p:cNvSpPr txBox="1">
            <a:spLocks noChangeArrowheads="1"/>
          </p:cNvSpPr>
          <p:nvPr/>
        </p:nvSpPr>
        <p:spPr bwMode="auto">
          <a:xfrm>
            <a:off x="5638800" y="2346325"/>
            <a:ext cx="3203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user can specify the </a:t>
            </a:r>
            <a:r>
              <a:rPr lang="en-US">
                <a:solidFill>
                  <a:schemeClr val="accent2"/>
                </a:solidFill>
              </a:rPr>
              <a:t>name</a:t>
            </a:r>
            <a:r>
              <a:rPr lang="en-US"/>
              <a:t> of the prof and his/her </a:t>
            </a:r>
            <a:r>
              <a:rPr lang="en-US">
                <a:solidFill>
                  <a:schemeClr val="accent2"/>
                </a:solidFill>
              </a:rPr>
              <a:t>age</a:t>
            </a:r>
            <a:r>
              <a:rPr lang="en-US"/>
              <a:t>.</a:t>
            </a:r>
          </a:p>
        </p:txBody>
      </p:sp>
      <p:sp>
        <p:nvSpPr>
          <p:cNvPr id="220170" name="Text Box 10"/>
          <p:cNvSpPr txBox="1">
            <a:spLocks noChangeArrowheads="1"/>
          </p:cNvSpPr>
          <p:nvPr/>
        </p:nvSpPr>
        <p:spPr bwMode="auto">
          <a:xfrm>
            <a:off x="5638800" y="3489325"/>
            <a:ext cx="3203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the user </a:t>
            </a:r>
            <a:r>
              <a:rPr lang="en-US">
                <a:solidFill>
                  <a:schemeClr val="accent2"/>
                </a:solidFill>
              </a:rPr>
              <a:t>omits the age</a:t>
            </a:r>
            <a:r>
              <a:rPr lang="en-US"/>
              <a:t>, then the prof’s default age is </a:t>
            </a:r>
            <a:r>
              <a:rPr lang="en-US">
                <a:solidFill>
                  <a:schemeClr val="accent2"/>
                </a:solidFill>
              </a:rPr>
              <a:t>39</a:t>
            </a:r>
            <a:r>
              <a:rPr lang="en-US"/>
              <a:t>.</a:t>
            </a:r>
          </a:p>
        </p:txBody>
      </p:sp>
      <p:sp>
        <p:nvSpPr>
          <p:cNvPr id="220172" name="Rectangle 12"/>
          <p:cNvSpPr>
            <a:spLocks noChangeArrowheads="1"/>
          </p:cNvSpPr>
          <p:nvPr/>
        </p:nvSpPr>
        <p:spPr bwMode="auto">
          <a:xfrm>
            <a:off x="5562600" y="4876800"/>
            <a:ext cx="3525838" cy="192722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main(void)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CSProf</a:t>
            </a:r>
            <a:r>
              <a:rPr lang="en-US" sz="2400" dirty="0"/>
              <a:t> a(“David”,52);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CSProf</a:t>
            </a:r>
            <a:r>
              <a:rPr lang="en-US" sz="2400" dirty="0"/>
              <a:t> b(“Carey”);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220173" name="Text Box 13"/>
          <p:cNvSpPr txBox="1">
            <a:spLocks noChangeArrowheads="1"/>
          </p:cNvSpPr>
          <p:nvPr/>
        </p:nvSpPr>
        <p:spPr bwMode="auto">
          <a:xfrm>
            <a:off x="417513" y="1874838"/>
            <a:ext cx="45339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#1</a:t>
            </a:r>
          </a:p>
          <a:p>
            <a:r>
              <a:rPr lang="en-US" sz="1800"/>
              <a:t>CSProf(const string &amp;name, int age = 39)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m_name = name;</a:t>
            </a:r>
          </a:p>
          <a:p>
            <a:r>
              <a:rPr lang="en-US" sz="1800"/>
              <a:t>    m_age = age;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4" name="Text Box 14"/>
          <p:cNvSpPr txBox="1">
            <a:spLocks noChangeArrowheads="1"/>
          </p:cNvSpPr>
          <p:nvPr/>
        </p:nvSpPr>
        <p:spPr bwMode="auto">
          <a:xfrm>
            <a:off x="419100" y="1870075"/>
            <a:ext cx="4602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#2</a:t>
            </a:r>
          </a:p>
          <a:p>
            <a:r>
              <a:rPr lang="en-US" sz="1800"/>
              <a:t>CSProf(const string &amp;name, int age = 39);</a:t>
            </a:r>
          </a:p>
        </p:txBody>
      </p:sp>
      <p:sp>
        <p:nvSpPr>
          <p:cNvPr id="220175" name="Text Box 15"/>
          <p:cNvSpPr txBox="1">
            <a:spLocks noChangeArrowheads="1"/>
          </p:cNvSpPr>
          <p:nvPr/>
        </p:nvSpPr>
        <p:spPr bwMode="auto">
          <a:xfrm>
            <a:off x="152400" y="5118100"/>
            <a:ext cx="490061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#2</a:t>
            </a:r>
          </a:p>
          <a:p>
            <a:r>
              <a:rPr lang="en-US" sz="1800"/>
              <a:t>CSProf::CSProf(const string &amp;name, int 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m_name = name;</a:t>
            </a:r>
          </a:p>
          <a:p>
            <a:r>
              <a:rPr lang="en-US" sz="1800"/>
              <a:t>    m_age = age;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6" name="Text Box 16"/>
          <p:cNvSpPr txBox="1">
            <a:spLocks noChangeArrowheads="1"/>
          </p:cNvSpPr>
          <p:nvPr/>
        </p:nvSpPr>
        <p:spPr bwMode="auto">
          <a:xfrm>
            <a:off x="428625" y="1857375"/>
            <a:ext cx="45339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#3</a:t>
            </a:r>
          </a:p>
          <a:p>
            <a:r>
              <a:rPr lang="en-US" sz="1800"/>
              <a:t>CSProf(const string &amp;name, int age = 39)</a:t>
            </a:r>
          </a:p>
          <a:p>
            <a:r>
              <a:rPr lang="en-US" sz="1800"/>
              <a:t>  : m_name(name), m_age(age)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// do nothing else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7" name="AutoShape 17"/>
          <p:cNvSpPr>
            <a:spLocks noChangeArrowheads="1"/>
          </p:cNvSpPr>
          <p:nvPr/>
        </p:nvSpPr>
        <p:spPr bwMode="auto">
          <a:xfrm>
            <a:off x="4267200" y="3524250"/>
            <a:ext cx="2228850" cy="1181100"/>
          </a:xfrm>
          <a:prstGeom prst="wedgeRoundRectCallout">
            <a:avLst>
              <a:gd name="adj1" fmla="val -32264"/>
              <a:gd name="adj2" fmla="val 117204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Notice you </a:t>
            </a:r>
            <a:r>
              <a:rPr lang="en-US">
                <a:solidFill>
                  <a:schemeClr val="accent2"/>
                </a:solidFill>
              </a:rPr>
              <a:t>don’t</a:t>
            </a:r>
            <a:r>
              <a:rPr lang="en-US"/>
              <a:t> put the </a:t>
            </a:r>
            <a:br>
              <a:rPr lang="en-US"/>
            </a:br>
            <a:r>
              <a:rPr lang="en-US"/>
              <a:t>“= 39” here too!</a:t>
            </a:r>
          </a:p>
        </p:txBody>
      </p:sp>
      <p:sp>
        <p:nvSpPr>
          <p:cNvPr id="220178" name="Text Box 18"/>
          <p:cNvSpPr txBox="1">
            <a:spLocks noChangeArrowheads="1"/>
          </p:cNvSpPr>
          <p:nvPr/>
        </p:nvSpPr>
        <p:spPr bwMode="auto">
          <a:xfrm>
            <a:off x="152400" y="5118100"/>
            <a:ext cx="490061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#4</a:t>
            </a:r>
          </a:p>
          <a:p>
            <a:r>
              <a:rPr lang="en-US" sz="1800"/>
              <a:t>CSProf::CSProf(const string &amp;name, int age)</a:t>
            </a:r>
          </a:p>
          <a:p>
            <a:r>
              <a:rPr lang="en-US" sz="1800"/>
              <a:t>  : m_name(name), m_age(age)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// do nothing else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9" name="Text Box 19"/>
          <p:cNvSpPr txBox="1">
            <a:spLocks noChangeArrowheads="1"/>
          </p:cNvSpPr>
          <p:nvPr/>
        </p:nvSpPr>
        <p:spPr bwMode="auto">
          <a:xfrm>
            <a:off x="407988" y="1876425"/>
            <a:ext cx="4602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#4</a:t>
            </a:r>
          </a:p>
          <a:p>
            <a:r>
              <a:rPr lang="en-US" sz="1800"/>
              <a:t>CSProf(const string &amp;name, int age = 39);</a:t>
            </a:r>
          </a:p>
        </p:txBody>
      </p:sp>
      <p:sp>
        <p:nvSpPr>
          <p:cNvPr id="220180" name="Rectangle 20"/>
          <p:cNvSpPr>
            <a:spLocks noChangeArrowheads="1"/>
          </p:cNvSpPr>
          <p:nvPr/>
        </p:nvSpPr>
        <p:spPr bwMode="auto">
          <a:xfrm>
            <a:off x="4267200" y="2066925"/>
            <a:ext cx="533400" cy="4953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6" grpId="0"/>
      <p:bldP spid="220169" grpId="0"/>
      <p:bldP spid="220170" grpId="0"/>
      <p:bldP spid="220173" grpId="0"/>
      <p:bldP spid="220173" grpId="1"/>
      <p:bldP spid="220174" grpId="0"/>
      <p:bldP spid="220174" grpId="1"/>
      <p:bldP spid="220175" grpId="0"/>
      <p:bldP spid="220175" grpId="1"/>
      <p:bldP spid="220176" grpId="0"/>
      <p:bldP spid="220176" grpId="1"/>
      <p:bldP spid="220177" grpId="0" animBg="1"/>
      <p:bldP spid="220177" grpId="1" animBg="1"/>
      <p:bldP spid="220178" grpId="0"/>
      <p:bldP spid="220179" grpId="0"/>
      <p:bldP spid="220180" grpId="0" animBg="1"/>
      <p:bldP spid="22018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69925" y="0"/>
            <a:ext cx="4511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410200" y="304800"/>
            <a:ext cx="3429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If a constructor requires parameters: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428750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600325" y="2171700"/>
            <a:ext cx="1676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410200" y="1296988"/>
            <a:ext cx="3429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You </a:t>
            </a:r>
            <a:r>
              <a:rPr lang="en-US" sz="2400" dirty="0">
                <a:solidFill>
                  <a:schemeClr val="accent2"/>
                </a:solidFill>
              </a:rPr>
              <a:t>must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provide </a:t>
            </a:r>
            <a:r>
              <a:rPr lang="en-US" sz="2400" dirty="0">
                <a:solidFill>
                  <a:schemeClr val="tx2"/>
                </a:solidFill>
              </a:rPr>
              <a:t>values for those parameters when you create a new variable: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995436" y="4627934"/>
            <a:ext cx="4088765" cy="183689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1419225" y="1885950"/>
            <a:ext cx="3048000" cy="314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200525" y="1842501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1911350" y="2406650"/>
            <a:ext cx="1746250" cy="641350"/>
            <a:chOff x="1204" y="1516"/>
            <a:chExt cx="1100" cy="404"/>
          </a:xfrm>
        </p:grpSpPr>
        <p:sp>
          <p:nvSpPr>
            <p:cNvPr id="112661" name="Rectangle 21"/>
            <p:cNvSpPr>
              <a:spLocks noChangeArrowheads="1"/>
            </p:cNvSpPr>
            <p:nvPr/>
          </p:nvSpPr>
          <p:spPr bwMode="auto">
            <a:xfrm>
              <a:off x="1248" y="1548"/>
              <a:ext cx="1056" cy="36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662" name="Text Box 22"/>
            <p:cNvSpPr txBox="1">
              <a:spLocks noChangeArrowheads="1"/>
            </p:cNvSpPr>
            <p:nvPr/>
          </p:nvSpPr>
          <p:spPr bwMode="auto">
            <a:xfrm>
              <a:off x="1204" y="1516"/>
              <a:ext cx="89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=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0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 =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false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</p:txBody>
        </p:sp>
      </p:grp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964993" y="4572000"/>
            <a:ext cx="52197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//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OK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alan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 //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invalid!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112658" name="Group 18"/>
          <p:cNvGrpSpPr>
            <a:grpSpLocks/>
          </p:cNvGrpSpPr>
          <p:nvPr/>
        </p:nvGrpSpPr>
        <p:grpSpPr bwMode="auto">
          <a:xfrm>
            <a:off x="4995436" y="4556403"/>
            <a:ext cx="5219700" cy="2031640"/>
            <a:chOff x="3462" y="2804"/>
            <a:chExt cx="2880" cy="1299"/>
          </a:xfrm>
        </p:grpSpPr>
        <p:sp>
          <p:nvSpPr>
            <p:cNvPr id="112659" name="Rectangle 19"/>
            <p:cNvSpPr>
              <a:spLocks noChangeArrowheads="1"/>
            </p:cNvSpPr>
            <p:nvPr/>
          </p:nvSpPr>
          <p:spPr bwMode="auto">
            <a:xfrm>
              <a:off x="3469" y="2849"/>
              <a:ext cx="2256" cy="118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3462" y="2804"/>
              <a:ext cx="2880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</a:t>
              </a:r>
              <a:r>
                <a:rPr lang="en-US" sz="1800" b="1" dirty="0">
                  <a:solidFill>
                    <a:srgbClr val="0070C0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);//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alan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  <a:endPara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07407E-6 L -0.31146 -4.07407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1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0" autoUpdateAnimBg="0"/>
      <p:bldP spid="112651" grpId="0" animBg="1"/>
      <p:bldP spid="112656" grpId="0" animBg="1"/>
      <p:bldP spid="112657" grpId="0"/>
      <p:bldP spid="19" grpId="0" uiExpand="1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71888</TotalTime>
  <Words>9186</Words>
  <Application>Microsoft Office PowerPoint</Application>
  <PresentationFormat>如螢幕大小 (4:3)</PresentationFormat>
  <Paragraphs>2882</Paragraphs>
  <Slides>80</Slides>
  <Notes>60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6" baseType="lpstr">
      <vt:lpstr>Algerian</vt:lpstr>
      <vt:lpstr>Comic Sans MS</vt:lpstr>
      <vt:lpstr>Courier New</vt:lpstr>
      <vt:lpstr>Times New Roman</vt:lpstr>
      <vt:lpstr>Wingdings</vt:lpstr>
      <vt:lpstr>Default Design</vt:lpstr>
      <vt:lpstr>PowerPoint 簡報</vt:lpstr>
      <vt:lpstr>Acknowledgement</vt:lpstr>
      <vt:lpstr>Professor Nachenberg’s  New Book</vt:lpstr>
      <vt:lpstr>Constructors: Class Initialization</vt:lpstr>
      <vt:lpstr>PowerPoint 簡報</vt:lpstr>
      <vt:lpstr>PowerPoint 簡報</vt:lpstr>
      <vt:lpstr>Constructors</vt:lpstr>
      <vt:lpstr>PowerPoint 簡報</vt:lpstr>
      <vt:lpstr>PowerPoint 簡報</vt:lpstr>
      <vt:lpstr>PowerPoint 簡報</vt:lpstr>
      <vt:lpstr>PowerPoint 簡報</vt:lpstr>
      <vt:lpstr>Constructors</vt:lpstr>
      <vt:lpstr>Constructors &amp; Arrays</vt:lpstr>
      <vt:lpstr>When Constructors are Called</vt:lpstr>
      <vt:lpstr>Class Challenge</vt:lpstr>
      <vt:lpstr>PowerPoint 簡報</vt:lpstr>
      <vt:lpstr>PowerPoint 簡報</vt:lpstr>
      <vt:lpstr>PowerPoint 簡報</vt:lpstr>
      <vt:lpstr>PowerPoint 簡報</vt:lpstr>
      <vt:lpstr>PowerPoint 簡報</vt:lpstr>
      <vt:lpstr>When must you have a destructor? </vt:lpstr>
      <vt:lpstr>PowerPoint 簡報</vt:lpstr>
      <vt:lpstr>PowerPoint 簡報</vt:lpstr>
      <vt:lpstr>Class Challenge #2</vt:lpstr>
      <vt:lpstr>Class Composition</vt:lpstr>
      <vt:lpstr>Class Composition</vt:lpstr>
      <vt:lpstr>PowerPoint 簡報</vt:lpstr>
      <vt:lpstr>PowerPoint 簡報</vt:lpstr>
      <vt:lpstr>PowerPoint 簡報</vt:lpstr>
      <vt:lpstr>PowerPoint 簡報</vt:lpstr>
      <vt:lpstr>Back to Auto-generated Constructors and Destructors</vt:lpstr>
      <vt:lpstr>Back to Auto-generated Constructors and Destructors</vt:lpstr>
      <vt:lpstr>Class Composition Construction + Destruction </vt:lpstr>
      <vt:lpstr>Advanced Class Composition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Initializer Lists</vt:lpstr>
      <vt:lpstr>Initializer Lists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Challenge #1</vt:lpstr>
      <vt:lpstr>Challenge #2</vt:lpstr>
      <vt:lpstr>A Few Final Topics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簡報</vt:lpstr>
      <vt:lpstr>PowerPoint 簡報</vt:lpstr>
      <vt:lpstr>PowerPoint 簡報</vt:lpstr>
      <vt:lpstr>PowerPoint 簡報</vt:lpstr>
      <vt:lpstr>PowerPoint 簡報</vt:lpstr>
      <vt:lpstr>Constructor Challenge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KHC</cp:lastModifiedBy>
  <cp:revision>1845</cp:revision>
  <dcterms:created xsi:type="dcterms:W3CDTF">2003-01-04T20:10:16Z</dcterms:created>
  <dcterms:modified xsi:type="dcterms:W3CDTF">2016-06-20T04:19:44Z</dcterms:modified>
</cp:coreProperties>
</file>